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62" r:id="rId3"/>
    <p:sldId id="257" r:id="rId4"/>
    <p:sldId id="263" r:id="rId5"/>
    <p:sldId id="258" r:id="rId6"/>
    <p:sldId id="259" r:id="rId7"/>
    <p:sldId id="267" r:id="rId8"/>
  </p:sldIdLst>
  <p:sldSz cx="12192000" cy="6858000"/>
  <p:notesSz cx="6858000" cy="9144000"/>
  <p:embeddedFontLst>
    <p:embeddedFont>
      <p:font typeface="Gill Sans" panose="020B0604020202020204" charset="0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5C"/>
    <a:srgbClr val="A3B2CF"/>
    <a:srgbClr val="2F73A1"/>
    <a:srgbClr val="EAF3E0"/>
    <a:srgbClr val="F85E2F"/>
    <a:srgbClr val="ED6632"/>
    <a:srgbClr val="EAF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rwellyouthprize.co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and person with a camera&#10;&#10;AI-generated content may be incorrect.">
            <a:extLst>
              <a:ext uri="{FF2B5EF4-FFF2-40B4-BE49-F238E27FC236}">
                <a16:creationId xmlns:a16="http://schemas.microsoft.com/office/drawing/2014/main" id="{F94B041A-0476-4208-5471-D40C5B452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F3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928468" y="531306"/>
            <a:ext cx="5795387" cy="579538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/>
        </p:nvSpPr>
        <p:spPr>
          <a:xfrm>
            <a:off x="4406001" y="331214"/>
            <a:ext cx="6944751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Who was George Orwell?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49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4406001" y="1266092"/>
            <a:ext cx="7374284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495C"/>
              </a:buClr>
              <a:buSzPts val="2000"/>
              <a:buFont typeface="Arial"/>
              <a:buChar char="•"/>
            </a:pPr>
            <a:r>
              <a:rPr lang="en-GB" sz="20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The Orwell Youth Prize takes its inspiration from the </a:t>
            </a:r>
            <a:r>
              <a:rPr lang="en-GB" sz="2000" b="1" dirty="0">
                <a:solidFill>
                  <a:srgbClr val="F85E2F"/>
                </a:solidFill>
                <a:latin typeface="Gill Sans"/>
                <a:ea typeface="Gill Sans"/>
                <a:cs typeface="Gill Sans"/>
                <a:sym typeface="Gill Sans"/>
              </a:rPr>
              <a:t>author, journalist and essayist George Orwell </a:t>
            </a:r>
            <a:endParaRPr b="1" dirty="0">
              <a:solidFill>
                <a:srgbClr val="F85E2F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495C"/>
              </a:buClr>
              <a:buSzPts val="2000"/>
              <a:buFont typeface="Arial"/>
              <a:buChar char="•"/>
            </a:pPr>
            <a:r>
              <a:rPr lang="en-GB" sz="2000" b="1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1984? Animal Farm? Phrases like ‘Thought Police’, ‘Big Brother’ and ‘Doublethink’? That’s all him!</a:t>
            </a:r>
            <a:endParaRPr b="1" dirty="0">
              <a:solidFill>
                <a:srgbClr val="00495C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495C"/>
              </a:buClr>
              <a:buSzPts val="2000"/>
              <a:buFont typeface="Arial"/>
              <a:buChar char="•"/>
            </a:pPr>
            <a:r>
              <a:rPr lang="en-GB" sz="20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Orwell wrote from his own experiences and observed the </a:t>
            </a:r>
            <a:r>
              <a:rPr lang="en-GB" sz="2000" b="1" dirty="0">
                <a:solidFill>
                  <a:srgbClr val="F85E2F"/>
                </a:solidFill>
                <a:latin typeface="Gill Sans"/>
                <a:ea typeface="Gill Sans"/>
                <a:cs typeface="Gill Sans"/>
                <a:sym typeface="Gill Sans"/>
              </a:rPr>
              <a:t>social injustices and political happenings</a:t>
            </a:r>
            <a:r>
              <a:rPr lang="en-GB" sz="2000" dirty="0">
                <a:solidFill>
                  <a:srgbClr val="F85E2F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GB" sz="20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of the world around him.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495C"/>
              </a:buClr>
              <a:buSzPts val="2000"/>
              <a:buFont typeface="Arial"/>
              <a:buChar char="•"/>
            </a:pPr>
            <a:r>
              <a:rPr lang="en-GB" sz="20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He also wrote in language that was </a:t>
            </a:r>
            <a:r>
              <a:rPr lang="en-GB" sz="2000" b="1" dirty="0">
                <a:solidFill>
                  <a:srgbClr val="F85E2F"/>
                </a:solidFill>
                <a:latin typeface="Gill Sans"/>
                <a:ea typeface="Gill Sans"/>
                <a:cs typeface="Gill Sans"/>
                <a:sym typeface="Gill Sans"/>
              </a:rPr>
              <a:t>clear, concise </a:t>
            </a:r>
            <a:r>
              <a:rPr lang="en-GB" sz="2000" dirty="0">
                <a:solidFill>
                  <a:srgbClr val="F85E2F"/>
                </a:solidFill>
                <a:latin typeface="Gill Sans"/>
                <a:ea typeface="Gill Sans"/>
                <a:cs typeface="Gill Sans"/>
                <a:sym typeface="Gill Sans"/>
              </a:rPr>
              <a:t>and</a:t>
            </a:r>
            <a:r>
              <a:rPr lang="en-GB" sz="2000" b="1" dirty="0">
                <a:solidFill>
                  <a:srgbClr val="F85E2F"/>
                </a:solidFill>
                <a:latin typeface="Gill Sans"/>
                <a:ea typeface="Gill Sans"/>
                <a:cs typeface="Gill Sans"/>
                <a:sym typeface="Gill Sans"/>
              </a:rPr>
              <a:t> compelling</a:t>
            </a:r>
            <a:r>
              <a:rPr lang="en-GB" sz="2000" dirty="0">
                <a:solidFill>
                  <a:srgbClr val="F85E2F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rgbClr val="00495C"/>
              </a:buClr>
              <a:buSzPts val="2000"/>
              <a:buFont typeface="Arial"/>
              <a:buNone/>
            </a:pPr>
            <a:endParaRPr sz="2000" dirty="0">
              <a:solidFill>
                <a:srgbClr val="00495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EE6632"/>
                </a:solidFill>
                <a:latin typeface="Gill Sans"/>
                <a:ea typeface="Gill Sans"/>
                <a:cs typeface="Gill Sans"/>
                <a:sym typeface="Gill Sans"/>
              </a:rPr>
              <a:t>Orwell’s values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495C"/>
              </a:buClr>
              <a:buSzPts val="2000"/>
              <a:buFont typeface="Arial"/>
              <a:buChar char="•"/>
            </a:pPr>
            <a:r>
              <a:rPr lang="en-GB" sz="20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Orwell thought and wrote about the importance of objective truth in his fiction, non-fiction and journalism – he talked about everything from </a:t>
            </a:r>
            <a:r>
              <a:rPr lang="en-GB" sz="2000" b="1" dirty="0">
                <a:solidFill>
                  <a:srgbClr val="F85E2F"/>
                </a:solidFill>
                <a:latin typeface="Gill Sans"/>
                <a:ea typeface="Gill Sans"/>
                <a:cs typeface="Gill Sans"/>
                <a:sym typeface="Gill Sans"/>
              </a:rPr>
              <a:t>self-censorship, to the truths governments might hide from their people.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495C"/>
              </a:buClr>
              <a:buSzPts val="2000"/>
              <a:buFont typeface="Arial"/>
              <a:buChar char="•"/>
            </a:pPr>
            <a:r>
              <a:rPr lang="en-GB" sz="20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We encourage you to follow George Orwell’s example: to write about something that </a:t>
            </a:r>
            <a:r>
              <a:rPr lang="en-GB" sz="2000" b="1" dirty="0">
                <a:solidFill>
                  <a:srgbClr val="F85E2F"/>
                </a:solidFill>
                <a:latin typeface="Gill Sans"/>
                <a:ea typeface="Gill Sans"/>
                <a:cs typeface="Gill Sans"/>
                <a:sym typeface="Gill Sans"/>
              </a:rPr>
              <a:t>matters to you</a:t>
            </a:r>
            <a:r>
              <a:rPr lang="en-GB" sz="20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, and that you want to draw to the attention of others.</a:t>
            </a:r>
            <a:br>
              <a:rPr lang="en-GB" sz="20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2000" dirty="0">
              <a:solidFill>
                <a:srgbClr val="00495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3E0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416171" y="36512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95C"/>
              </a:buClr>
              <a:buSzPts val="4400"/>
              <a:buFont typeface="Gill Sans"/>
              <a:buNone/>
            </a:pPr>
            <a:r>
              <a:rPr lang="en-GB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What is the Orwell Youth Prize?</a:t>
            </a:r>
            <a:endParaRPr dirty="0"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416171" y="1690687"/>
            <a:ext cx="5784932" cy="480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95C"/>
              </a:buClr>
              <a:buSzPts val="2000"/>
              <a:buChar char="•"/>
            </a:pPr>
            <a:r>
              <a:rPr lang="en-GB" sz="24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The Orwell Youth Prize is a writing Prize for anyone in school </a:t>
            </a:r>
            <a:r>
              <a:rPr lang="en-GB" sz="2400" b="1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years 7-13 </a:t>
            </a:r>
            <a:r>
              <a:rPr lang="en-GB" sz="24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(or equivalent).</a:t>
            </a:r>
            <a:endParaRPr sz="3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95C"/>
              </a:buClr>
              <a:buSzPts val="2000"/>
              <a:buChar char="•"/>
            </a:pPr>
            <a:r>
              <a:rPr lang="en-GB" sz="24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Every year, we set a theme inspired by the writing of </a:t>
            </a:r>
            <a:r>
              <a:rPr lang="en-GB" sz="2400" b="1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George Orwell </a:t>
            </a:r>
            <a:r>
              <a:rPr lang="en-GB" sz="24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(more on him later!). We use this as a starting point to get you thinking about the world around </a:t>
            </a:r>
            <a:r>
              <a:rPr lang="en-GB" sz="2400" b="1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you</a:t>
            </a:r>
            <a:r>
              <a:rPr lang="en-GB" sz="24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 and issues which matter </a:t>
            </a:r>
            <a:r>
              <a:rPr lang="en-GB" sz="2400" b="1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today</a:t>
            </a:r>
            <a:r>
              <a:rPr lang="en-GB" sz="24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sz="3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95C"/>
              </a:buClr>
              <a:buSzPts val="2000"/>
              <a:buChar char="•"/>
            </a:pPr>
            <a:r>
              <a:rPr lang="en-GB" sz="24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This year’s theme is </a:t>
            </a:r>
            <a:r>
              <a:rPr lang="en-GB" sz="2400" b="1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‘Truth.’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95C"/>
              </a:buClr>
              <a:buSzPts val="2000"/>
              <a:buChar char="•"/>
            </a:pPr>
            <a:r>
              <a:rPr lang="en-GB" sz="24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You can write in </a:t>
            </a:r>
            <a:r>
              <a:rPr lang="en-GB" sz="2400" b="1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any</a:t>
            </a:r>
            <a:r>
              <a:rPr lang="en-GB" sz="24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GB" sz="2400" b="1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form</a:t>
            </a:r>
            <a:r>
              <a:rPr lang="en-GB" sz="24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 – send us your poems, stories, essays, articles, scripts and even video game design concepts (more info and resources on our website).</a:t>
            </a:r>
            <a:endParaRPr sz="2400" b="1" dirty="0">
              <a:solidFill>
                <a:srgbClr val="00495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95C"/>
              </a:buClr>
              <a:buSzPts val="2000"/>
              <a:buChar char="•"/>
            </a:pPr>
            <a:r>
              <a:rPr lang="en-GB" sz="24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We’re looking for </a:t>
            </a:r>
            <a:r>
              <a:rPr lang="en-GB" sz="2400" b="1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exciting ideas </a:t>
            </a:r>
            <a:r>
              <a:rPr lang="en-GB" sz="24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and</a:t>
            </a:r>
            <a:r>
              <a:rPr lang="en-GB" sz="2400" b="1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 great writing </a:t>
            </a:r>
            <a:r>
              <a:rPr lang="en-GB" sz="24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– and we can help you make your writing the best it can be!</a:t>
            </a:r>
            <a:endParaRPr sz="3200" dirty="0"/>
          </a:p>
        </p:txBody>
      </p:sp>
      <p:pic>
        <p:nvPicPr>
          <p:cNvPr id="91" name="Google Shape;91;p14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8482" y="2132676"/>
            <a:ext cx="4333058" cy="2865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3E0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F3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340439" y="286829"/>
            <a:ext cx="6350858" cy="680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Truth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EE663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solidFill>
                  <a:srgbClr val="F85E2F"/>
                </a:solidFill>
                <a:latin typeface="Gill Sans"/>
                <a:ea typeface="Gill Sans"/>
                <a:cs typeface="Gill Sans"/>
                <a:sym typeface="Gill Sans"/>
              </a:rPr>
              <a:t>“There was truth and there was untruth, and if you clung to the truth even against the whole world, you were not mad.” –  George Orwell, </a:t>
            </a:r>
            <a:r>
              <a:rPr lang="en-GB" sz="2200" i="1" dirty="0">
                <a:solidFill>
                  <a:srgbClr val="F85E2F"/>
                </a:solidFill>
                <a:latin typeface="Gill Sans"/>
                <a:ea typeface="Gill Sans"/>
                <a:cs typeface="Gill Sans"/>
                <a:sym typeface="Gill Sans"/>
              </a:rPr>
              <a:t>Nineteen Eighty-Four</a:t>
            </a:r>
            <a:br>
              <a:rPr lang="en-GB" sz="2200" i="1" dirty="0">
                <a:solidFill>
                  <a:srgbClr val="F85E2F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lang="en-GB" sz="2200" i="1" dirty="0">
              <a:solidFill>
                <a:srgbClr val="F85E2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We want to hear from </a:t>
            </a:r>
            <a:r>
              <a:rPr lang="en-GB" sz="2200" b="1" dirty="0">
                <a:solidFill>
                  <a:srgbClr val="F85E2F"/>
                </a:solidFill>
                <a:latin typeface="Gill Sans"/>
                <a:ea typeface="Gill Sans"/>
                <a:cs typeface="Gill Sans"/>
                <a:sym typeface="Gill Sans"/>
              </a:rPr>
              <a:t>YOU!</a:t>
            </a:r>
            <a:endParaRPr lang="en-GB" sz="22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200" dirty="0">
              <a:solidFill>
                <a:srgbClr val="00495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495C"/>
              </a:buClr>
              <a:buSzPts val="2000"/>
              <a:buFont typeface="Arial"/>
              <a:buChar char="•"/>
            </a:pPr>
            <a:r>
              <a:rPr lang="en-GB" sz="22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What does truth mean to you?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495C"/>
              </a:buClr>
              <a:buSzPts val="2000"/>
              <a:buFont typeface="Arial"/>
              <a:buChar char="•"/>
            </a:pPr>
            <a:endParaRPr lang="en-GB" sz="2200" dirty="0">
              <a:solidFill>
                <a:srgbClr val="00495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indent="-285750">
              <a:buClr>
                <a:srgbClr val="00495C"/>
              </a:buClr>
              <a:buSzPts val="2000"/>
              <a:buFont typeface="Arial"/>
              <a:buChar char="•"/>
            </a:pPr>
            <a:r>
              <a:rPr lang="en-GB" sz="2200" dirty="0">
                <a:solidFill>
                  <a:srgbClr val="00495C"/>
                </a:solidFill>
                <a:latin typeface="Gill Sans" panose="020B0604020202020204" charset="0"/>
                <a:cs typeface="Gill Sans" panose="020B0604020202020204" charset="0"/>
              </a:rPr>
              <a:t>What happens to society when we can no longer agree on what is true</a:t>
            </a:r>
            <a:r>
              <a:rPr lang="en-GB" sz="2200" dirty="0">
                <a:solidFill>
                  <a:srgbClr val="00495C"/>
                </a:solidFill>
                <a:latin typeface="Gill Sans" panose="020B0604020202020204" charset="0"/>
                <a:ea typeface="Gill Sans"/>
                <a:cs typeface="Gill Sans" panose="020B0604020202020204" charset="0"/>
                <a:sym typeface="Gill Sans"/>
              </a:rPr>
              <a:t>?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495C"/>
              </a:buClr>
              <a:buSzPts val="2000"/>
              <a:buFont typeface="Arial"/>
              <a:buChar char="•"/>
            </a:pPr>
            <a:endParaRPr lang="en-GB" sz="2200" dirty="0">
              <a:solidFill>
                <a:srgbClr val="00495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495C"/>
              </a:buClr>
              <a:buSzPts val="2000"/>
              <a:buFont typeface="Arial"/>
              <a:buChar char="•"/>
            </a:pPr>
            <a:r>
              <a:rPr lang="en-GB" sz="22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What threats are there to truth, in this country and around the world?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495C"/>
              </a:buClr>
              <a:buSzPts val="2000"/>
              <a:buFont typeface="Arial"/>
              <a:buChar char="•"/>
            </a:pPr>
            <a:endParaRPr lang="en-GB" sz="2200" dirty="0">
              <a:solidFill>
                <a:srgbClr val="00495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495C"/>
              </a:buClr>
              <a:buSzPts val="2000"/>
              <a:buFont typeface="Arial"/>
              <a:buChar char="•"/>
            </a:pPr>
            <a:r>
              <a:rPr lang="en-GB" sz="22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What can be done to protect objective truth?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495C"/>
              </a:buClr>
              <a:buSzPts val="2000"/>
            </a:pPr>
            <a:endParaRPr lang="en-GB" sz="2000" dirty="0">
              <a:solidFill>
                <a:srgbClr val="EE663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" name="Picture 2" descr="A bird flying in a cage&#10;&#10;Description automatically generated">
            <a:extLst>
              <a:ext uri="{FF2B5EF4-FFF2-40B4-BE49-F238E27FC236}">
                <a16:creationId xmlns:a16="http://schemas.microsoft.com/office/drawing/2014/main" id="{07C3117E-79C0-4D16-272C-4AE83C3A8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297" y="922020"/>
            <a:ext cx="5013960" cy="50139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3E0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95C"/>
              </a:buClr>
              <a:buSzPts val="4400"/>
              <a:buFont typeface="Gill Sans"/>
              <a:buNone/>
            </a:pPr>
            <a:r>
              <a:rPr lang="en-GB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What Could I Win?</a:t>
            </a:r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730924" y="1690688"/>
            <a:ext cx="8607993" cy="501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95C"/>
              </a:buClr>
              <a:buSzPts val="2000"/>
              <a:buAutoNum type="arabicParenR"/>
            </a:pPr>
            <a:r>
              <a:rPr lang="en-GB" sz="2400" b="1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A cash prize of £100</a:t>
            </a:r>
            <a:endParaRPr sz="24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95C"/>
              </a:buClr>
              <a:buSzPts val="2000"/>
              <a:buAutoNum type="arabicParenR"/>
            </a:pPr>
            <a:r>
              <a:rPr lang="en-GB" sz="2400" b="1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Publication</a:t>
            </a:r>
            <a:r>
              <a:rPr lang="en-GB" sz="24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 on the Orwell Foundation website</a:t>
            </a:r>
            <a:endParaRPr sz="24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95C"/>
              </a:buClr>
              <a:buSzPts val="2000"/>
              <a:buAutoNum type="arabicParenR"/>
            </a:pPr>
            <a:r>
              <a:rPr lang="en-GB" sz="2400" b="1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Orwell books </a:t>
            </a:r>
            <a:r>
              <a:rPr lang="en-GB" sz="24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for you and for your school</a:t>
            </a:r>
            <a:endParaRPr sz="24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95C"/>
              </a:buClr>
              <a:buSzPts val="2000"/>
              <a:buAutoNum type="arabicParenR"/>
            </a:pPr>
            <a:r>
              <a:rPr lang="en-GB" sz="2400" b="1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GB" sz="24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An invitation to join the Orwell Youth Fellows </a:t>
            </a:r>
            <a:br>
              <a:rPr lang="en-GB" sz="24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GB" sz="24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 Programme where you will:</a:t>
            </a:r>
            <a:br>
              <a:rPr lang="en-GB" sz="24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</a:br>
            <a:br>
              <a:rPr lang="en-GB" sz="24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GB" sz="24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	- Work on exciting new </a:t>
            </a:r>
            <a:r>
              <a:rPr lang="en-GB" sz="2400" b="1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projects</a:t>
            </a:r>
            <a:r>
              <a:rPr lang="en-GB" sz="24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 with other young writers</a:t>
            </a:r>
            <a:br>
              <a:rPr lang="en-GB" sz="24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GB" sz="24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	- Get priority access to Orwell Foundation </a:t>
            </a:r>
            <a:r>
              <a:rPr lang="en-GB" sz="2400" b="1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events</a:t>
            </a:r>
            <a:br>
              <a:rPr lang="en-GB" sz="24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GB" sz="24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	- Help shape the </a:t>
            </a:r>
            <a:r>
              <a:rPr lang="en-GB" sz="2400" b="1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future</a:t>
            </a:r>
            <a:r>
              <a:rPr lang="en-GB" sz="24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 of the Orwell Youth Prize</a:t>
            </a:r>
            <a:endParaRPr sz="2400" b="1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95C"/>
              </a:buClr>
              <a:buSzPts val="2000"/>
              <a:buAutoNum type="arabicParenR"/>
            </a:pPr>
            <a:r>
              <a:rPr lang="en-GB" sz="2400" b="1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GB" sz="2400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We will work with you to make sure your writing reaches the people you want to hear your ideas – past winners have received responses from </a:t>
            </a:r>
            <a:r>
              <a:rPr lang="en-GB" sz="2400" b="1" dirty="0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Malorie Blackman, Charlie Brooker, Manveen Rana, Ali Smith, Jess Phillips MP and the Mayor of Bristol!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solidFill>
                <a:srgbClr val="00495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8" name="Google Shape;98;p15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83533">
            <a:off x="7595623" y="522920"/>
            <a:ext cx="1668120" cy="2720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4">
            <a:alphaModFix/>
          </a:blip>
          <a:srcRect l="1" t="3346" r="1261" b="5319"/>
          <a:stretch/>
        </p:blipFill>
        <p:spPr>
          <a:xfrm rot="218579">
            <a:off x="9424899" y="753825"/>
            <a:ext cx="1950195" cy="276841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/>
          <p:nvPr/>
        </p:nvSpPr>
        <p:spPr>
          <a:xfrm>
            <a:off x="9571703" y="5058697"/>
            <a:ext cx="2620297" cy="1799303"/>
          </a:xfrm>
          <a:prstGeom prst="rect">
            <a:avLst/>
          </a:prstGeom>
          <a:solidFill>
            <a:srgbClr val="004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2200" b="1" dirty="0">
                <a:solidFill>
                  <a:srgbClr val="EAF3E2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GB" sz="2200" b="1" dirty="0">
                <a:solidFill>
                  <a:srgbClr val="EAF3E2"/>
                </a:solidFill>
                <a:latin typeface="Gill Sans"/>
                <a:ea typeface="Gill Sans"/>
                <a:cs typeface="Gill Sans"/>
                <a:sym typeface="Gill Sans"/>
              </a:rPr>
              <a:t>And it’s not </a:t>
            </a:r>
            <a:br>
              <a:rPr lang="en-GB" sz="2200" b="1" dirty="0">
                <a:solidFill>
                  <a:srgbClr val="EAF3E2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GB" sz="2200" b="1" dirty="0">
                <a:solidFill>
                  <a:srgbClr val="EAF3E2"/>
                </a:solidFill>
                <a:latin typeface="Gill Sans"/>
                <a:ea typeface="Gill Sans"/>
                <a:cs typeface="Gill Sans"/>
                <a:sym typeface="Gill Sans"/>
              </a:rPr>
              <a:t>just about </a:t>
            </a:r>
            <a:br>
              <a:rPr lang="en-GB" sz="2200" b="1" dirty="0">
                <a:solidFill>
                  <a:srgbClr val="EAF3E2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GB" sz="2200" b="1" dirty="0">
                <a:solidFill>
                  <a:srgbClr val="EAF3E2"/>
                </a:solidFill>
                <a:latin typeface="Gill Sans"/>
                <a:ea typeface="Gill Sans"/>
                <a:cs typeface="Gill Sans"/>
                <a:sym typeface="Gill Sans"/>
              </a:rPr>
              <a:t>the winners…</a:t>
            </a:r>
            <a:endParaRPr sz="2200" dirty="0">
              <a:solidFill>
                <a:srgbClr val="EAF3E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4DF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95C"/>
              </a:buClr>
              <a:buSzPts val="4400"/>
              <a:buFont typeface="Gill Sans"/>
              <a:buNone/>
            </a:pPr>
            <a:r>
              <a:rPr lang="en-GB">
                <a:solidFill>
                  <a:srgbClr val="00495C"/>
                </a:solidFill>
                <a:latin typeface="Gill Sans"/>
                <a:ea typeface="Gill Sans"/>
                <a:cs typeface="Gill Sans"/>
                <a:sym typeface="Gill Sans"/>
              </a:rPr>
              <a:t>Why Should I Enter?</a:t>
            </a:r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838198" y="1828799"/>
            <a:ext cx="6093543" cy="492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95C"/>
              </a:buClr>
              <a:buSzPts val="2000"/>
              <a:buChar char="•"/>
            </a:pPr>
            <a:r>
              <a:rPr lang="en-GB" sz="2200" dirty="0">
                <a:solidFill>
                  <a:srgbClr val="00495C"/>
                </a:solidFill>
                <a:latin typeface="Gill Sans" panose="020B0604020202020204" charset="0"/>
                <a:ea typeface="Gill Sans"/>
                <a:cs typeface="Gill Sans"/>
                <a:sym typeface="Gill Sans"/>
              </a:rPr>
              <a:t>Far more than just a Prize, we support </a:t>
            </a:r>
            <a:r>
              <a:rPr lang="en-GB" sz="2200" b="1" dirty="0">
                <a:solidFill>
                  <a:srgbClr val="00495C"/>
                </a:solidFill>
                <a:latin typeface="Gill Sans" panose="020B0604020202020204" charset="0"/>
                <a:ea typeface="Gill Sans"/>
                <a:cs typeface="Gill Sans"/>
                <a:sym typeface="Gill Sans"/>
              </a:rPr>
              <a:t>every entrant </a:t>
            </a:r>
            <a:r>
              <a:rPr lang="en-GB" sz="2200" dirty="0">
                <a:solidFill>
                  <a:srgbClr val="00495C"/>
                </a:solidFill>
                <a:latin typeface="Gill Sans" panose="020B0604020202020204" charset="0"/>
                <a:ea typeface="Gill Sans"/>
                <a:cs typeface="Gill Sans"/>
                <a:sym typeface="Gill Sans"/>
              </a:rPr>
              <a:t>to help make their writing the best it can be.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95C"/>
              </a:buClr>
              <a:buSzPts val="2000"/>
              <a:buChar char="•"/>
            </a:pPr>
            <a:endParaRPr lang="en-GB" sz="2200" dirty="0">
              <a:solidFill>
                <a:srgbClr val="00495C"/>
              </a:solidFill>
              <a:latin typeface="Gill Sans" panose="020B0604020202020204" charset="0"/>
              <a:ea typeface="Gill Sans"/>
              <a:cs typeface="Gill Sans"/>
              <a:sym typeface="Gill San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95C"/>
              </a:buClr>
              <a:buSzPts val="2000"/>
              <a:buChar char="•"/>
            </a:pPr>
            <a:r>
              <a:rPr lang="en-GB" sz="2200" b="1" dirty="0">
                <a:solidFill>
                  <a:srgbClr val="00495C"/>
                </a:solidFill>
                <a:latin typeface="Gill Sans" panose="020B0604020202020204" charset="0"/>
                <a:ea typeface="Gill Sans"/>
                <a:cs typeface="Gill Sans"/>
                <a:sym typeface="Gill Sans"/>
              </a:rPr>
              <a:t>All entries </a:t>
            </a:r>
            <a:r>
              <a:rPr lang="en-GB" sz="2200" dirty="0">
                <a:solidFill>
                  <a:srgbClr val="00495C"/>
                </a:solidFill>
                <a:latin typeface="Gill Sans" panose="020B0604020202020204" charset="0"/>
                <a:ea typeface="Gill Sans"/>
                <a:cs typeface="Gill Sans"/>
                <a:sym typeface="Gill Sans"/>
              </a:rPr>
              <a:t>are offered </a:t>
            </a:r>
            <a:r>
              <a:rPr lang="en-GB" sz="2200" b="1" dirty="0">
                <a:solidFill>
                  <a:srgbClr val="00495C"/>
                </a:solidFill>
                <a:latin typeface="Gill Sans" panose="020B0604020202020204" charset="0"/>
                <a:ea typeface="Gill Sans"/>
                <a:cs typeface="Gill Sans"/>
                <a:sym typeface="Gill Sans"/>
              </a:rPr>
              <a:t>personalised</a:t>
            </a:r>
            <a:r>
              <a:rPr lang="en-GB" sz="2200" dirty="0">
                <a:solidFill>
                  <a:srgbClr val="00495C"/>
                </a:solidFill>
                <a:latin typeface="Gill Sans" panose="020B0604020202020204" charset="0"/>
                <a:ea typeface="Gill Sans"/>
                <a:cs typeface="Gill Sans"/>
                <a:sym typeface="Gill Sans"/>
              </a:rPr>
              <a:t> </a:t>
            </a:r>
            <a:r>
              <a:rPr lang="en-GB" sz="2200" b="1" dirty="0">
                <a:solidFill>
                  <a:srgbClr val="00495C"/>
                </a:solidFill>
                <a:latin typeface="Gill Sans" panose="020B0604020202020204" charset="0"/>
                <a:ea typeface="Gill Sans"/>
                <a:cs typeface="Gill Sans"/>
                <a:sym typeface="Gill Sans"/>
              </a:rPr>
              <a:t>feedback </a:t>
            </a:r>
            <a:r>
              <a:rPr lang="en-GB" sz="2200" dirty="0">
                <a:solidFill>
                  <a:srgbClr val="00495C"/>
                </a:solidFill>
                <a:latin typeface="Gill Sans" panose="020B0604020202020204" charset="0"/>
                <a:ea typeface="Gill Sans"/>
                <a:cs typeface="Gill Sans"/>
                <a:sym typeface="Gill Sans"/>
              </a:rPr>
              <a:t>on a first draft.</a:t>
            </a:r>
            <a:br>
              <a:rPr lang="en-GB" sz="2200" dirty="0">
                <a:solidFill>
                  <a:srgbClr val="00495C"/>
                </a:solidFill>
                <a:latin typeface="Gill Sans" panose="020B0604020202020204" charset="0"/>
                <a:ea typeface="Gill Sans"/>
                <a:cs typeface="Gill Sans"/>
                <a:sym typeface="Gill Sans"/>
              </a:rPr>
            </a:br>
            <a:endParaRPr lang="en-GB" sz="2200" dirty="0">
              <a:solidFill>
                <a:srgbClr val="00495C"/>
              </a:solidFill>
              <a:latin typeface="Gill Sans" panose="020B0604020202020204" charset="0"/>
              <a:ea typeface="Gill Sans"/>
              <a:cs typeface="Gill Sans"/>
              <a:sym typeface="Gill San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95C"/>
              </a:buClr>
              <a:buSzPts val="2000"/>
              <a:buChar char="•"/>
            </a:pPr>
            <a:r>
              <a:rPr lang="en-GB" sz="2200" dirty="0">
                <a:solidFill>
                  <a:srgbClr val="00495C"/>
                </a:solidFill>
                <a:latin typeface="Gill Sans" panose="020B0604020202020204" charset="0"/>
                <a:ea typeface="Gill Sans"/>
                <a:cs typeface="Gill Sans"/>
                <a:sym typeface="Gill Sans"/>
              </a:rPr>
              <a:t>Our readers work in </a:t>
            </a:r>
            <a:r>
              <a:rPr lang="en-GB" sz="2200" b="1" dirty="0">
                <a:solidFill>
                  <a:srgbClr val="00495C"/>
                </a:solidFill>
                <a:latin typeface="Gill Sans" panose="020B0604020202020204" charset="0"/>
                <a:ea typeface="Gill Sans"/>
                <a:cs typeface="Gill Sans"/>
                <a:sym typeface="Gill Sans"/>
              </a:rPr>
              <a:t>publishing, academia </a:t>
            </a:r>
            <a:r>
              <a:rPr lang="en-GB" sz="2200" dirty="0">
                <a:solidFill>
                  <a:srgbClr val="00495C"/>
                </a:solidFill>
                <a:latin typeface="Gill Sans" panose="020B0604020202020204" charset="0"/>
                <a:ea typeface="Gill Sans"/>
                <a:cs typeface="Gill Sans"/>
                <a:sym typeface="Gill Sans"/>
              </a:rPr>
              <a:t>and the </a:t>
            </a:r>
            <a:r>
              <a:rPr lang="en-GB" sz="2200" b="1" dirty="0">
                <a:solidFill>
                  <a:srgbClr val="00495C"/>
                </a:solidFill>
                <a:latin typeface="Gill Sans" panose="020B0604020202020204" charset="0"/>
                <a:ea typeface="Gill Sans"/>
                <a:cs typeface="Gill Sans"/>
                <a:sym typeface="Gill Sans"/>
              </a:rPr>
              <a:t>arts, </a:t>
            </a:r>
            <a:r>
              <a:rPr lang="en-GB" sz="2200" dirty="0">
                <a:solidFill>
                  <a:srgbClr val="00495C"/>
                </a:solidFill>
                <a:latin typeface="Gill Sans" panose="020B0604020202020204" charset="0"/>
                <a:ea typeface="Gill Sans"/>
                <a:cs typeface="Gill Sans"/>
                <a:sym typeface="Gill Sans"/>
              </a:rPr>
              <a:t>including as professional writers.</a:t>
            </a:r>
            <a:br>
              <a:rPr lang="en-GB" sz="2200" dirty="0">
                <a:solidFill>
                  <a:srgbClr val="00495C"/>
                </a:solidFill>
                <a:latin typeface="Gill Sans" panose="020B0604020202020204" charset="0"/>
                <a:ea typeface="Gill Sans"/>
                <a:cs typeface="Gill Sans"/>
                <a:sym typeface="Gill Sans"/>
              </a:rPr>
            </a:br>
            <a:endParaRPr lang="en-GB" sz="2200" dirty="0">
              <a:solidFill>
                <a:srgbClr val="00495C"/>
              </a:solidFill>
              <a:latin typeface="Gill Sans" panose="020B0604020202020204" charset="0"/>
              <a:ea typeface="Gill Sans"/>
              <a:cs typeface="Gill Sans"/>
              <a:sym typeface="Gill San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95C"/>
              </a:buClr>
              <a:buSzPts val="2000"/>
              <a:buChar char="•"/>
            </a:pPr>
            <a:r>
              <a:rPr lang="en-GB" sz="2200" dirty="0">
                <a:solidFill>
                  <a:srgbClr val="00495C"/>
                </a:solidFill>
                <a:latin typeface="Gill Sans" panose="020B0604020202020204" charset="0"/>
                <a:ea typeface="Gill Sans"/>
                <a:cs typeface="Gill Sans"/>
                <a:sym typeface="Gill Sans"/>
              </a:rPr>
              <a:t>You can use this feedback to help </a:t>
            </a:r>
            <a:r>
              <a:rPr lang="en-GB" sz="2200" b="1" dirty="0">
                <a:solidFill>
                  <a:srgbClr val="00495C"/>
                </a:solidFill>
                <a:latin typeface="Gill Sans" panose="020B0604020202020204" charset="0"/>
                <a:ea typeface="Gill Sans"/>
                <a:cs typeface="Gill Sans"/>
                <a:sym typeface="Gill Sans"/>
              </a:rPr>
              <a:t>develop</a:t>
            </a:r>
            <a:r>
              <a:rPr lang="en-GB" sz="2200" dirty="0">
                <a:solidFill>
                  <a:srgbClr val="00495C"/>
                </a:solidFill>
                <a:latin typeface="Gill Sans" panose="020B0604020202020204" charset="0"/>
                <a:ea typeface="Gill Sans"/>
                <a:cs typeface="Gill Sans"/>
                <a:sym typeface="Gill Sans"/>
              </a:rPr>
              <a:t> your piece before you submit your final draft.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95C"/>
              </a:buClr>
              <a:buSzPts val="2000"/>
              <a:buChar char="•"/>
            </a:pPr>
            <a:endParaRPr lang="en-GB" sz="2200" dirty="0">
              <a:solidFill>
                <a:srgbClr val="00495C"/>
              </a:solidFill>
              <a:latin typeface="Gill Sans" panose="020B0604020202020204" charset="0"/>
              <a:sym typeface="Gill San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95C"/>
              </a:buClr>
              <a:buSzPts val="2000"/>
              <a:buChar char="•"/>
            </a:pPr>
            <a:r>
              <a:rPr lang="en-GB" sz="2200" b="1" dirty="0">
                <a:solidFill>
                  <a:srgbClr val="00495C"/>
                </a:solidFill>
                <a:latin typeface="Gill Sans" panose="020B0604020202020204" charset="0"/>
                <a:sym typeface="Gill Sans"/>
              </a:rPr>
              <a:t>Every entry counts </a:t>
            </a:r>
            <a:r>
              <a:rPr lang="en-GB" sz="2200" dirty="0">
                <a:solidFill>
                  <a:srgbClr val="00495C"/>
                </a:solidFill>
                <a:latin typeface="Gill Sans" panose="020B0604020202020204" charset="0"/>
                <a:sym typeface="Gill Sans"/>
              </a:rPr>
              <a:t>– we also look at the collective concerns explored by all our entrants. We’ll aim to give these a </a:t>
            </a:r>
            <a:r>
              <a:rPr lang="en-GB" sz="2200" b="1" dirty="0">
                <a:solidFill>
                  <a:srgbClr val="00495C"/>
                </a:solidFill>
                <a:latin typeface="Gill Sans" panose="020B0604020202020204" charset="0"/>
                <a:sym typeface="Gill Sans"/>
              </a:rPr>
              <a:t>platform</a:t>
            </a:r>
            <a:r>
              <a:rPr lang="en-GB" sz="2200" dirty="0">
                <a:solidFill>
                  <a:srgbClr val="00495C"/>
                </a:solidFill>
                <a:latin typeface="Gill Sans" panose="020B0604020202020204" charset="0"/>
                <a:sym typeface="Gill Sans"/>
              </a:rPr>
              <a:t> and share your concerns with </a:t>
            </a:r>
            <a:r>
              <a:rPr lang="en-GB" sz="2200" b="1" dirty="0">
                <a:solidFill>
                  <a:srgbClr val="00495C"/>
                </a:solidFill>
                <a:latin typeface="Gill Sans" panose="020B0604020202020204" charset="0"/>
                <a:sym typeface="Gill Sans"/>
              </a:rPr>
              <a:t>politicians and policy makers</a:t>
            </a:r>
            <a:r>
              <a:rPr lang="en-GB" sz="2200" dirty="0">
                <a:solidFill>
                  <a:srgbClr val="00495C"/>
                </a:solidFill>
                <a:latin typeface="Gill Sans" panose="020B0604020202020204" charset="0"/>
                <a:sym typeface="Gill Sans"/>
              </a:rPr>
              <a:t>.</a:t>
            </a:r>
            <a:endParaRPr sz="2200" dirty="0">
              <a:latin typeface="Gill Sans" panose="020B0604020202020204" charset="0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95C"/>
              </a:buClr>
              <a:buSzPts val="2000"/>
              <a:buNone/>
            </a:pPr>
            <a:endParaRPr sz="2000" dirty="0">
              <a:solidFill>
                <a:srgbClr val="00495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95C"/>
              </a:buClr>
              <a:buSzPts val="2000"/>
              <a:buNone/>
            </a:pPr>
            <a:endParaRPr sz="2000" dirty="0"/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1911" y="1037492"/>
            <a:ext cx="5110090" cy="5110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3E2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with a camera&#10;&#10;AI-generated content may be incorrect.">
            <a:extLst>
              <a:ext uri="{FF2B5EF4-FFF2-40B4-BE49-F238E27FC236}">
                <a16:creationId xmlns:a16="http://schemas.microsoft.com/office/drawing/2014/main" id="{3F04DDED-9108-27AC-6E4F-32601A407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12192000" cy="68947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A6C26B-346E-2439-6D6B-4436ED100CCC}"/>
              </a:ext>
            </a:extLst>
          </p:cNvPr>
          <p:cNvSpPr txBox="1"/>
          <p:nvPr/>
        </p:nvSpPr>
        <p:spPr>
          <a:xfrm>
            <a:off x="830826" y="4336024"/>
            <a:ext cx="10530347" cy="2246769"/>
          </a:xfrm>
          <a:prstGeom prst="rect">
            <a:avLst/>
          </a:prstGeom>
          <a:solidFill>
            <a:srgbClr val="2F73A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EAF3E2"/>
                </a:solidFill>
                <a:latin typeface="Gill Sans" panose="020B0604020202020204" charset="0"/>
              </a:rPr>
              <a:t>Head to </a:t>
            </a:r>
            <a:r>
              <a:rPr lang="en-GB" sz="2800" dirty="0">
                <a:solidFill>
                  <a:srgbClr val="EAF3E2"/>
                </a:solidFill>
                <a:latin typeface="Gill Sans" panose="020B0604020202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www.orwellyouthprize.co.uk</a:t>
            </a:r>
            <a:r>
              <a:rPr lang="en-GB" sz="2800" dirty="0">
                <a:solidFill>
                  <a:srgbClr val="EAF3E2"/>
                </a:solidFill>
                <a:latin typeface="Gill Sans" panose="020B0604020202020204" charset="0"/>
              </a:rPr>
              <a:t> to find out more and to enter.</a:t>
            </a:r>
          </a:p>
          <a:p>
            <a:pPr algn="ctr"/>
            <a:r>
              <a:rPr lang="en-GB" sz="2800" dirty="0">
                <a:solidFill>
                  <a:srgbClr val="EAF3E2"/>
                </a:solidFill>
                <a:latin typeface="Gill Sans" panose="020B0604020202020204" charset="0"/>
              </a:rPr>
              <a:t>Follow us on Instagram @orwellyouthprize and X @orwellyouthprize</a:t>
            </a:r>
          </a:p>
          <a:p>
            <a:pPr algn="ctr"/>
            <a:endParaRPr lang="en-GB" sz="2800" dirty="0">
              <a:solidFill>
                <a:srgbClr val="EAF3E2"/>
              </a:solidFill>
              <a:latin typeface="Gill Sans" panose="020B0604020202020204" charset="0"/>
            </a:endParaRPr>
          </a:p>
          <a:p>
            <a:pPr algn="ctr"/>
            <a:r>
              <a:rPr lang="en-GB" sz="2800" dirty="0">
                <a:solidFill>
                  <a:srgbClr val="EAF3E2"/>
                </a:solidFill>
                <a:latin typeface="Gill Sans" panose="020B0604020202020204" charset="0"/>
              </a:rPr>
              <a:t>FEEDBACK DEADLINE: Wednesday 25</a:t>
            </a:r>
            <a:r>
              <a:rPr lang="en-GB" sz="2800" baseline="30000" dirty="0">
                <a:solidFill>
                  <a:srgbClr val="EAF3E2"/>
                </a:solidFill>
                <a:latin typeface="Gill Sans" panose="020B0604020202020204" charset="0"/>
              </a:rPr>
              <a:t>rd</a:t>
            </a:r>
            <a:r>
              <a:rPr lang="en-GB" sz="2800" dirty="0">
                <a:solidFill>
                  <a:srgbClr val="EAF3E2"/>
                </a:solidFill>
                <a:latin typeface="Gill Sans" panose="020B0604020202020204" charset="0"/>
              </a:rPr>
              <a:t> February</a:t>
            </a:r>
          </a:p>
          <a:p>
            <a:pPr algn="ctr"/>
            <a:r>
              <a:rPr lang="en-GB" sz="2800" dirty="0">
                <a:solidFill>
                  <a:srgbClr val="EAF3E2"/>
                </a:solidFill>
                <a:latin typeface="Gill Sans" panose="020B0604020202020204" charset="0"/>
              </a:rPr>
              <a:t>FINAL DEADLINE: Wednesday 29</a:t>
            </a:r>
            <a:r>
              <a:rPr lang="en-GB" sz="2800" baseline="30000" dirty="0">
                <a:solidFill>
                  <a:srgbClr val="EAF3E2"/>
                </a:solidFill>
                <a:latin typeface="Gill Sans" panose="020B0604020202020204" charset="0"/>
              </a:rPr>
              <a:t>th</a:t>
            </a:r>
            <a:r>
              <a:rPr lang="en-GB" sz="2800" dirty="0">
                <a:solidFill>
                  <a:srgbClr val="EAF3E2"/>
                </a:solidFill>
                <a:latin typeface="Gill Sans" panose="020B0604020202020204" charset="0"/>
              </a:rPr>
              <a:t> April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645</Words>
  <Application>Microsoft Office PowerPoint</Application>
  <PresentationFormat>Widescreen</PresentationFormat>
  <Paragraphs>47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Arial</vt:lpstr>
      <vt:lpstr>Gill Sans</vt:lpstr>
      <vt:lpstr>Office Theme</vt:lpstr>
      <vt:lpstr>PowerPoint Presentation</vt:lpstr>
      <vt:lpstr>PowerPoint Presentation</vt:lpstr>
      <vt:lpstr>What is the Orwell Youth Prize?</vt:lpstr>
      <vt:lpstr>PowerPoint Presentation</vt:lpstr>
      <vt:lpstr>What Could I Win?</vt:lpstr>
      <vt:lpstr>Why Should I Enter?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Sam Hill</cp:lastModifiedBy>
  <cp:revision>18</cp:revision>
  <dcterms:modified xsi:type="dcterms:W3CDTF">2025-10-20T15:55:54Z</dcterms:modified>
</cp:coreProperties>
</file>