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4"/>
    <a:srgbClr val="C5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185" autoAdjust="0"/>
  </p:normalViewPr>
  <p:slideViewPr>
    <p:cSldViewPr snapToGrid="0">
      <p:cViewPr varScale="1">
        <p:scale>
          <a:sx n="48" d="100"/>
          <a:sy n="48" d="100"/>
        </p:scale>
        <p:origin x="15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4579F-605A-4A57-9B51-3D6544FEF7D5}"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96577A80-E6BE-49F1-967D-C70EBB829B59}">
      <dgm:prSet/>
      <dgm:spPr/>
      <dgm:t>
        <a:bodyPr/>
        <a:lstStyle/>
        <a:p>
          <a:r>
            <a:rPr lang="en-GB" dirty="0"/>
            <a:t>What is something that you thought was true but don’t anymore?</a:t>
          </a:r>
          <a:endParaRPr lang="en-US" dirty="0"/>
        </a:p>
      </dgm:t>
    </dgm:pt>
    <dgm:pt modelId="{0FB3D1BC-FB31-48A2-9BFC-9CF61D916F17}" type="parTrans" cxnId="{04D86A2A-CE6E-4A94-B29B-9B1FAA026F28}">
      <dgm:prSet/>
      <dgm:spPr/>
      <dgm:t>
        <a:bodyPr/>
        <a:lstStyle/>
        <a:p>
          <a:endParaRPr lang="en-US"/>
        </a:p>
      </dgm:t>
    </dgm:pt>
    <dgm:pt modelId="{A13DF438-AE9F-416D-841A-E009D4330DC7}" type="sibTrans" cxnId="{04D86A2A-CE6E-4A94-B29B-9B1FAA026F28}">
      <dgm:prSet/>
      <dgm:spPr/>
      <dgm:t>
        <a:bodyPr/>
        <a:lstStyle/>
        <a:p>
          <a:endParaRPr lang="en-US"/>
        </a:p>
      </dgm:t>
    </dgm:pt>
    <dgm:pt modelId="{6585F877-4B82-4A68-9A7F-F4D1638D1322}">
      <dgm:prSet/>
      <dgm:spPr/>
      <dgm:t>
        <a:bodyPr/>
        <a:lstStyle/>
        <a:p>
          <a:r>
            <a:rPr lang="en-GB" dirty="0"/>
            <a:t>What evidence made you change your mind?</a:t>
          </a:r>
          <a:endParaRPr lang="en-US" dirty="0"/>
        </a:p>
      </dgm:t>
    </dgm:pt>
    <dgm:pt modelId="{40FF7B8D-044C-40B2-BFC5-E1BE04E6FC74}" type="parTrans" cxnId="{85006CC9-466E-4FC0-9CDC-58A6E1003DBE}">
      <dgm:prSet/>
      <dgm:spPr/>
      <dgm:t>
        <a:bodyPr/>
        <a:lstStyle/>
        <a:p>
          <a:endParaRPr lang="en-US"/>
        </a:p>
      </dgm:t>
    </dgm:pt>
    <dgm:pt modelId="{A9D3205B-4A33-4B67-8EF5-2864E617056D}" type="sibTrans" cxnId="{85006CC9-466E-4FC0-9CDC-58A6E1003DBE}">
      <dgm:prSet/>
      <dgm:spPr/>
      <dgm:t>
        <a:bodyPr/>
        <a:lstStyle/>
        <a:p>
          <a:endParaRPr lang="en-US"/>
        </a:p>
      </dgm:t>
    </dgm:pt>
    <dgm:pt modelId="{66D4A24F-FDA7-4059-A192-116771BC903F}">
      <dgm:prSet/>
      <dgm:spPr/>
      <dgm:t>
        <a:bodyPr/>
        <a:lstStyle/>
        <a:p>
          <a:r>
            <a:rPr lang="en-GB" dirty="0"/>
            <a:t>Is that evidence reliable? (Think about where you got it from, who said it, do they have a good reputation for honesty?)</a:t>
          </a:r>
          <a:endParaRPr lang="en-US" dirty="0"/>
        </a:p>
      </dgm:t>
    </dgm:pt>
    <dgm:pt modelId="{1942929E-B1C6-43EC-B999-1A3429357720}" type="parTrans" cxnId="{E9BFC524-16E6-44A1-A8B3-DB4F607C5370}">
      <dgm:prSet/>
      <dgm:spPr/>
      <dgm:t>
        <a:bodyPr/>
        <a:lstStyle/>
        <a:p>
          <a:endParaRPr lang="en-US"/>
        </a:p>
      </dgm:t>
    </dgm:pt>
    <dgm:pt modelId="{94747726-334D-4BB4-A26E-B447027BD3B1}" type="sibTrans" cxnId="{E9BFC524-16E6-44A1-A8B3-DB4F607C5370}">
      <dgm:prSet/>
      <dgm:spPr/>
      <dgm:t>
        <a:bodyPr/>
        <a:lstStyle/>
        <a:p>
          <a:endParaRPr lang="en-US"/>
        </a:p>
      </dgm:t>
    </dgm:pt>
    <dgm:pt modelId="{78588160-3812-4C84-AC74-7BADEEF466F6}" type="pres">
      <dgm:prSet presAssocID="{F3E4579F-605A-4A57-9B51-3D6544FEF7D5}" presName="linear" presStyleCnt="0">
        <dgm:presLayoutVars>
          <dgm:animLvl val="lvl"/>
          <dgm:resizeHandles val="exact"/>
        </dgm:presLayoutVars>
      </dgm:prSet>
      <dgm:spPr/>
    </dgm:pt>
    <dgm:pt modelId="{6D0DCFD9-B358-4C77-AFB4-9EEEDC69204B}" type="pres">
      <dgm:prSet presAssocID="{96577A80-E6BE-49F1-967D-C70EBB829B59}" presName="parentText" presStyleLbl="node1" presStyleIdx="0" presStyleCnt="3">
        <dgm:presLayoutVars>
          <dgm:chMax val="0"/>
          <dgm:bulletEnabled val="1"/>
        </dgm:presLayoutVars>
      </dgm:prSet>
      <dgm:spPr/>
    </dgm:pt>
    <dgm:pt modelId="{09B988E7-FD3E-4177-A945-C0593B404804}" type="pres">
      <dgm:prSet presAssocID="{A13DF438-AE9F-416D-841A-E009D4330DC7}" presName="spacer" presStyleCnt="0"/>
      <dgm:spPr/>
    </dgm:pt>
    <dgm:pt modelId="{75F3119D-19F7-48BF-A71D-0CC9BFAA9651}" type="pres">
      <dgm:prSet presAssocID="{6585F877-4B82-4A68-9A7F-F4D1638D1322}" presName="parentText" presStyleLbl="node1" presStyleIdx="1" presStyleCnt="3">
        <dgm:presLayoutVars>
          <dgm:chMax val="0"/>
          <dgm:bulletEnabled val="1"/>
        </dgm:presLayoutVars>
      </dgm:prSet>
      <dgm:spPr/>
    </dgm:pt>
    <dgm:pt modelId="{EB777B73-11FA-4A6E-8372-11E056ACB36B}" type="pres">
      <dgm:prSet presAssocID="{A9D3205B-4A33-4B67-8EF5-2864E617056D}" presName="spacer" presStyleCnt="0"/>
      <dgm:spPr/>
    </dgm:pt>
    <dgm:pt modelId="{6FE2370D-2BAC-49CF-BD60-DE405E7F486F}" type="pres">
      <dgm:prSet presAssocID="{66D4A24F-FDA7-4059-A192-116771BC903F}" presName="parentText" presStyleLbl="node1" presStyleIdx="2" presStyleCnt="3">
        <dgm:presLayoutVars>
          <dgm:chMax val="0"/>
          <dgm:bulletEnabled val="1"/>
        </dgm:presLayoutVars>
      </dgm:prSet>
      <dgm:spPr/>
    </dgm:pt>
  </dgm:ptLst>
  <dgm:cxnLst>
    <dgm:cxn modelId="{18364A09-F23A-4EB3-A380-BFBC78F3453D}" type="presOf" srcId="{96577A80-E6BE-49F1-967D-C70EBB829B59}" destId="{6D0DCFD9-B358-4C77-AFB4-9EEEDC69204B}" srcOrd="0" destOrd="0" presId="urn:microsoft.com/office/officeart/2005/8/layout/vList2"/>
    <dgm:cxn modelId="{E9BFC524-16E6-44A1-A8B3-DB4F607C5370}" srcId="{F3E4579F-605A-4A57-9B51-3D6544FEF7D5}" destId="{66D4A24F-FDA7-4059-A192-116771BC903F}" srcOrd="2" destOrd="0" parTransId="{1942929E-B1C6-43EC-B999-1A3429357720}" sibTransId="{94747726-334D-4BB4-A26E-B447027BD3B1}"/>
    <dgm:cxn modelId="{04D86A2A-CE6E-4A94-B29B-9B1FAA026F28}" srcId="{F3E4579F-605A-4A57-9B51-3D6544FEF7D5}" destId="{96577A80-E6BE-49F1-967D-C70EBB829B59}" srcOrd="0" destOrd="0" parTransId="{0FB3D1BC-FB31-48A2-9BFC-9CF61D916F17}" sibTransId="{A13DF438-AE9F-416D-841A-E009D4330DC7}"/>
    <dgm:cxn modelId="{13A2C72D-82FE-4AE3-8CE4-14C5910D17DE}" type="presOf" srcId="{6585F877-4B82-4A68-9A7F-F4D1638D1322}" destId="{75F3119D-19F7-48BF-A71D-0CC9BFAA9651}" srcOrd="0" destOrd="0" presId="urn:microsoft.com/office/officeart/2005/8/layout/vList2"/>
    <dgm:cxn modelId="{9663AC7D-A9BE-474A-A042-1CE731522BAC}" type="presOf" srcId="{F3E4579F-605A-4A57-9B51-3D6544FEF7D5}" destId="{78588160-3812-4C84-AC74-7BADEEF466F6}" srcOrd="0" destOrd="0" presId="urn:microsoft.com/office/officeart/2005/8/layout/vList2"/>
    <dgm:cxn modelId="{8FC42386-6B71-4168-B8E9-BB92B05787B1}" type="presOf" srcId="{66D4A24F-FDA7-4059-A192-116771BC903F}" destId="{6FE2370D-2BAC-49CF-BD60-DE405E7F486F}" srcOrd="0" destOrd="0" presId="urn:microsoft.com/office/officeart/2005/8/layout/vList2"/>
    <dgm:cxn modelId="{85006CC9-466E-4FC0-9CDC-58A6E1003DBE}" srcId="{F3E4579F-605A-4A57-9B51-3D6544FEF7D5}" destId="{6585F877-4B82-4A68-9A7F-F4D1638D1322}" srcOrd="1" destOrd="0" parTransId="{40FF7B8D-044C-40B2-BFC5-E1BE04E6FC74}" sibTransId="{A9D3205B-4A33-4B67-8EF5-2864E617056D}"/>
    <dgm:cxn modelId="{CCCEF80D-DE22-4918-866C-2759FD44BF5C}" type="presParOf" srcId="{78588160-3812-4C84-AC74-7BADEEF466F6}" destId="{6D0DCFD9-B358-4C77-AFB4-9EEEDC69204B}" srcOrd="0" destOrd="0" presId="urn:microsoft.com/office/officeart/2005/8/layout/vList2"/>
    <dgm:cxn modelId="{1856F418-49EC-4CAF-84A5-46FC80773BCA}" type="presParOf" srcId="{78588160-3812-4C84-AC74-7BADEEF466F6}" destId="{09B988E7-FD3E-4177-A945-C0593B404804}" srcOrd="1" destOrd="0" presId="urn:microsoft.com/office/officeart/2005/8/layout/vList2"/>
    <dgm:cxn modelId="{C3CC7546-5164-419E-8AE3-6FEBC2E7C535}" type="presParOf" srcId="{78588160-3812-4C84-AC74-7BADEEF466F6}" destId="{75F3119D-19F7-48BF-A71D-0CC9BFAA9651}" srcOrd="2" destOrd="0" presId="urn:microsoft.com/office/officeart/2005/8/layout/vList2"/>
    <dgm:cxn modelId="{B53B2806-A1E5-4851-82FA-25F1370CDC53}" type="presParOf" srcId="{78588160-3812-4C84-AC74-7BADEEF466F6}" destId="{EB777B73-11FA-4A6E-8372-11E056ACB36B}" srcOrd="3" destOrd="0" presId="urn:microsoft.com/office/officeart/2005/8/layout/vList2"/>
    <dgm:cxn modelId="{194E9876-614D-4476-8FD6-EB8666DF1171}" type="presParOf" srcId="{78588160-3812-4C84-AC74-7BADEEF466F6}" destId="{6FE2370D-2BAC-49CF-BD60-DE405E7F486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4414B-8F90-492D-BD3A-8A75E451FFAB}"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0C438292-024A-4E74-8469-0DC123F7B066}">
      <dgm:prSet/>
      <dgm:spPr/>
      <dgm:t>
        <a:bodyPr/>
        <a:lstStyle/>
        <a:p>
          <a:r>
            <a:rPr lang="en-GB" dirty="0"/>
            <a:t>In Animal Farm, the ruling pigs distort the truth to stay in power, mirroring the propaganda told by totalitarian regimes during Orwell’s own time – Stalin’s USSR and Hitler’s Germany</a:t>
          </a:r>
          <a:endParaRPr lang="en-US" dirty="0"/>
        </a:p>
      </dgm:t>
    </dgm:pt>
    <dgm:pt modelId="{4FB5B351-D850-4F7B-8BE9-39861616D805}" type="parTrans" cxnId="{F528827B-3667-41FE-95E0-6A941E049A43}">
      <dgm:prSet/>
      <dgm:spPr/>
      <dgm:t>
        <a:bodyPr/>
        <a:lstStyle/>
        <a:p>
          <a:endParaRPr lang="en-US"/>
        </a:p>
      </dgm:t>
    </dgm:pt>
    <dgm:pt modelId="{5D4FD50D-FAF2-46A5-B473-4AC4B474BD27}" type="sibTrans" cxnId="{F528827B-3667-41FE-95E0-6A941E049A43}">
      <dgm:prSet/>
      <dgm:spPr/>
      <dgm:t>
        <a:bodyPr/>
        <a:lstStyle/>
        <a:p>
          <a:endParaRPr lang="en-US"/>
        </a:p>
      </dgm:t>
    </dgm:pt>
    <dgm:pt modelId="{378E24F7-D380-407B-BC40-66B1DB9E844E}">
      <dgm:prSet/>
      <dgm:spPr/>
      <dgm:t>
        <a:bodyPr/>
        <a:lstStyle/>
        <a:p>
          <a:r>
            <a:rPr lang="en-GB"/>
            <a:t>In 1984, Winston works at the Ministry of Truth which, “…concerns itself with lies…” and falsifies historical records. Government decides what the ‘truth’ is.</a:t>
          </a:r>
          <a:endParaRPr lang="en-US"/>
        </a:p>
      </dgm:t>
    </dgm:pt>
    <dgm:pt modelId="{A1DBF7FD-F0D7-46E0-ABB4-8C51AA919C6D}" type="parTrans" cxnId="{753B67EA-C0F5-45B0-9841-ACA36AF85508}">
      <dgm:prSet/>
      <dgm:spPr/>
      <dgm:t>
        <a:bodyPr/>
        <a:lstStyle/>
        <a:p>
          <a:endParaRPr lang="en-US"/>
        </a:p>
      </dgm:t>
    </dgm:pt>
    <dgm:pt modelId="{B532553C-EBFB-4D40-90CF-A7B127B001EF}" type="sibTrans" cxnId="{753B67EA-C0F5-45B0-9841-ACA36AF85508}">
      <dgm:prSet/>
      <dgm:spPr/>
      <dgm:t>
        <a:bodyPr/>
        <a:lstStyle/>
        <a:p>
          <a:endParaRPr lang="en-US"/>
        </a:p>
      </dgm:t>
    </dgm:pt>
    <dgm:pt modelId="{41B745E0-A58F-407E-B439-8380B8A2C6DE}">
      <dgm:prSet/>
      <dgm:spPr/>
      <dgm:t>
        <a:bodyPr/>
        <a:lstStyle/>
        <a:p>
          <a:r>
            <a:rPr lang="en-GB"/>
            <a:t>In his social commentary, Down and Out.. And Road to Wigan Pier, Orwell seeks to report on the conditions of ordinary people living in London, Paris, and Wigan – this was because they were never reported on</a:t>
          </a:r>
          <a:endParaRPr lang="en-US"/>
        </a:p>
      </dgm:t>
    </dgm:pt>
    <dgm:pt modelId="{5D28323E-3789-4348-848E-3D2B3F16019C}" type="parTrans" cxnId="{C95CFE8E-4A15-4296-8469-3C1BB170357D}">
      <dgm:prSet/>
      <dgm:spPr/>
      <dgm:t>
        <a:bodyPr/>
        <a:lstStyle/>
        <a:p>
          <a:endParaRPr lang="en-US"/>
        </a:p>
      </dgm:t>
    </dgm:pt>
    <dgm:pt modelId="{5FC96C43-555F-42B4-9598-B0E452463418}" type="sibTrans" cxnId="{C95CFE8E-4A15-4296-8469-3C1BB170357D}">
      <dgm:prSet/>
      <dgm:spPr/>
      <dgm:t>
        <a:bodyPr/>
        <a:lstStyle/>
        <a:p>
          <a:endParaRPr lang="en-US"/>
        </a:p>
      </dgm:t>
    </dgm:pt>
    <dgm:pt modelId="{13FF534A-3020-478F-9118-86F5F03E204F}" type="pres">
      <dgm:prSet presAssocID="{9D44414B-8F90-492D-BD3A-8A75E451FFAB}" presName="linear" presStyleCnt="0">
        <dgm:presLayoutVars>
          <dgm:animLvl val="lvl"/>
          <dgm:resizeHandles val="exact"/>
        </dgm:presLayoutVars>
      </dgm:prSet>
      <dgm:spPr/>
    </dgm:pt>
    <dgm:pt modelId="{AF3CA5B6-8A24-43CD-8C47-5D6D7FFDA140}" type="pres">
      <dgm:prSet presAssocID="{0C438292-024A-4E74-8469-0DC123F7B066}" presName="parentText" presStyleLbl="node1" presStyleIdx="0" presStyleCnt="3">
        <dgm:presLayoutVars>
          <dgm:chMax val="0"/>
          <dgm:bulletEnabled val="1"/>
        </dgm:presLayoutVars>
      </dgm:prSet>
      <dgm:spPr/>
    </dgm:pt>
    <dgm:pt modelId="{DAD5A732-8080-47CC-8953-D39542A81270}" type="pres">
      <dgm:prSet presAssocID="{5D4FD50D-FAF2-46A5-B473-4AC4B474BD27}" presName="spacer" presStyleCnt="0"/>
      <dgm:spPr/>
    </dgm:pt>
    <dgm:pt modelId="{498E1F78-A501-4D4F-96C2-9B2434000365}" type="pres">
      <dgm:prSet presAssocID="{378E24F7-D380-407B-BC40-66B1DB9E844E}" presName="parentText" presStyleLbl="node1" presStyleIdx="1" presStyleCnt="3">
        <dgm:presLayoutVars>
          <dgm:chMax val="0"/>
          <dgm:bulletEnabled val="1"/>
        </dgm:presLayoutVars>
      </dgm:prSet>
      <dgm:spPr/>
    </dgm:pt>
    <dgm:pt modelId="{A3DE2829-2543-4DED-9421-78E4CA6BAD0A}" type="pres">
      <dgm:prSet presAssocID="{B532553C-EBFB-4D40-90CF-A7B127B001EF}" presName="spacer" presStyleCnt="0"/>
      <dgm:spPr/>
    </dgm:pt>
    <dgm:pt modelId="{DDF238DF-45A0-4332-A70F-6B0A22B0051B}" type="pres">
      <dgm:prSet presAssocID="{41B745E0-A58F-407E-B439-8380B8A2C6DE}" presName="parentText" presStyleLbl="node1" presStyleIdx="2" presStyleCnt="3">
        <dgm:presLayoutVars>
          <dgm:chMax val="0"/>
          <dgm:bulletEnabled val="1"/>
        </dgm:presLayoutVars>
      </dgm:prSet>
      <dgm:spPr/>
    </dgm:pt>
  </dgm:ptLst>
  <dgm:cxnLst>
    <dgm:cxn modelId="{375FB12C-78A1-4022-97E4-4F530C95DAE2}" type="presOf" srcId="{378E24F7-D380-407B-BC40-66B1DB9E844E}" destId="{498E1F78-A501-4D4F-96C2-9B2434000365}" srcOrd="0" destOrd="0" presId="urn:microsoft.com/office/officeart/2005/8/layout/vList2"/>
    <dgm:cxn modelId="{81695230-F100-4525-8C13-BD353F5903AC}" type="presOf" srcId="{0C438292-024A-4E74-8469-0DC123F7B066}" destId="{AF3CA5B6-8A24-43CD-8C47-5D6D7FFDA140}" srcOrd="0" destOrd="0" presId="urn:microsoft.com/office/officeart/2005/8/layout/vList2"/>
    <dgm:cxn modelId="{D7467E39-F387-4ECA-8E4E-7700A032A7F4}" type="presOf" srcId="{9D44414B-8F90-492D-BD3A-8A75E451FFAB}" destId="{13FF534A-3020-478F-9118-86F5F03E204F}" srcOrd="0" destOrd="0" presId="urn:microsoft.com/office/officeart/2005/8/layout/vList2"/>
    <dgm:cxn modelId="{C7D61D5D-D073-423F-80F3-1C5A8C02F985}" type="presOf" srcId="{41B745E0-A58F-407E-B439-8380B8A2C6DE}" destId="{DDF238DF-45A0-4332-A70F-6B0A22B0051B}" srcOrd="0" destOrd="0" presId="urn:microsoft.com/office/officeart/2005/8/layout/vList2"/>
    <dgm:cxn modelId="{F528827B-3667-41FE-95E0-6A941E049A43}" srcId="{9D44414B-8F90-492D-BD3A-8A75E451FFAB}" destId="{0C438292-024A-4E74-8469-0DC123F7B066}" srcOrd="0" destOrd="0" parTransId="{4FB5B351-D850-4F7B-8BE9-39861616D805}" sibTransId="{5D4FD50D-FAF2-46A5-B473-4AC4B474BD27}"/>
    <dgm:cxn modelId="{C95CFE8E-4A15-4296-8469-3C1BB170357D}" srcId="{9D44414B-8F90-492D-BD3A-8A75E451FFAB}" destId="{41B745E0-A58F-407E-B439-8380B8A2C6DE}" srcOrd="2" destOrd="0" parTransId="{5D28323E-3789-4348-848E-3D2B3F16019C}" sibTransId="{5FC96C43-555F-42B4-9598-B0E452463418}"/>
    <dgm:cxn modelId="{753B67EA-C0F5-45B0-9841-ACA36AF85508}" srcId="{9D44414B-8F90-492D-BD3A-8A75E451FFAB}" destId="{378E24F7-D380-407B-BC40-66B1DB9E844E}" srcOrd="1" destOrd="0" parTransId="{A1DBF7FD-F0D7-46E0-ABB4-8C51AA919C6D}" sibTransId="{B532553C-EBFB-4D40-90CF-A7B127B001EF}"/>
    <dgm:cxn modelId="{817CD53B-F437-4441-AE4F-CC844C8CAA95}" type="presParOf" srcId="{13FF534A-3020-478F-9118-86F5F03E204F}" destId="{AF3CA5B6-8A24-43CD-8C47-5D6D7FFDA140}" srcOrd="0" destOrd="0" presId="urn:microsoft.com/office/officeart/2005/8/layout/vList2"/>
    <dgm:cxn modelId="{2BDB3C85-DA77-43C4-B4DE-605459B1F93A}" type="presParOf" srcId="{13FF534A-3020-478F-9118-86F5F03E204F}" destId="{DAD5A732-8080-47CC-8953-D39542A81270}" srcOrd="1" destOrd="0" presId="urn:microsoft.com/office/officeart/2005/8/layout/vList2"/>
    <dgm:cxn modelId="{F437AD96-4093-494D-A4C5-B14E2AC2FE9F}" type="presParOf" srcId="{13FF534A-3020-478F-9118-86F5F03E204F}" destId="{498E1F78-A501-4D4F-96C2-9B2434000365}" srcOrd="2" destOrd="0" presId="urn:microsoft.com/office/officeart/2005/8/layout/vList2"/>
    <dgm:cxn modelId="{E162DB35-341F-43BE-BF7D-2D58E1B18B01}" type="presParOf" srcId="{13FF534A-3020-478F-9118-86F5F03E204F}" destId="{A3DE2829-2543-4DED-9421-78E4CA6BAD0A}" srcOrd="3" destOrd="0" presId="urn:microsoft.com/office/officeart/2005/8/layout/vList2"/>
    <dgm:cxn modelId="{C8DE58BA-0CE1-48E4-9579-C16CDC04DBDA}" type="presParOf" srcId="{13FF534A-3020-478F-9118-86F5F03E204F}" destId="{DDF238DF-45A0-4332-A70F-6B0A22B0051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25BB6E-E45F-46AF-81DB-8BC50DFCB00F}"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7AC2809D-42AC-45ED-A470-78CBE0A836E3}">
      <dgm:prSet/>
      <dgm:spPr/>
      <dgm:t>
        <a:bodyPr/>
        <a:lstStyle/>
        <a:p>
          <a:r>
            <a:rPr lang="en-GB" dirty="0"/>
            <a:t>Think both personally and more widely. It might help to ask why people lie.</a:t>
          </a:r>
          <a:endParaRPr lang="en-US" dirty="0"/>
        </a:p>
      </dgm:t>
    </dgm:pt>
    <dgm:pt modelId="{D36415BF-EFD0-40CF-B6C5-A05D7F85D481}" type="parTrans" cxnId="{A76403C8-5CC2-459C-A4EF-E1B38BC279AE}">
      <dgm:prSet/>
      <dgm:spPr/>
      <dgm:t>
        <a:bodyPr/>
        <a:lstStyle/>
        <a:p>
          <a:endParaRPr lang="en-US"/>
        </a:p>
      </dgm:t>
    </dgm:pt>
    <dgm:pt modelId="{99BE1F03-3879-4416-B2B6-39E08BA67F56}" type="sibTrans" cxnId="{A76403C8-5CC2-459C-A4EF-E1B38BC279AE}">
      <dgm:prSet/>
      <dgm:spPr/>
      <dgm:t>
        <a:bodyPr/>
        <a:lstStyle/>
        <a:p>
          <a:endParaRPr lang="en-US"/>
        </a:p>
      </dgm:t>
    </dgm:pt>
    <dgm:pt modelId="{393FE43E-DCAE-4771-A857-5B5607C1B75D}">
      <dgm:prSet/>
      <dgm:spPr/>
      <dgm:t>
        <a:bodyPr/>
        <a:lstStyle/>
        <a:p>
          <a:r>
            <a:rPr lang="en-GB" dirty="0"/>
            <a:t>Make a list of people/institutions that aren’t telling the truth</a:t>
          </a:r>
          <a:endParaRPr lang="en-US" dirty="0"/>
        </a:p>
      </dgm:t>
    </dgm:pt>
    <dgm:pt modelId="{F48D9DEE-8419-4D22-91FC-C183E926CD83}" type="parTrans" cxnId="{31143460-B375-415E-9790-2E548E1E26FF}">
      <dgm:prSet/>
      <dgm:spPr/>
      <dgm:t>
        <a:bodyPr/>
        <a:lstStyle/>
        <a:p>
          <a:endParaRPr lang="en-US"/>
        </a:p>
      </dgm:t>
    </dgm:pt>
    <dgm:pt modelId="{EC9F8589-89DD-4BFC-B43C-FF7DEEFD05DF}" type="sibTrans" cxnId="{31143460-B375-415E-9790-2E548E1E26FF}">
      <dgm:prSet/>
      <dgm:spPr/>
      <dgm:t>
        <a:bodyPr/>
        <a:lstStyle/>
        <a:p>
          <a:endParaRPr lang="en-US"/>
        </a:p>
      </dgm:t>
    </dgm:pt>
    <dgm:pt modelId="{C716B70F-7F62-4AD0-BF46-4F18C77AD896}">
      <dgm:prSet/>
      <dgm:spPr/>
      <dgm:t>
        <a:bodyPr/>
        <a:lstStyle/>
        <a:p>
          <a:r>
            <a:rPr lang="en-GB" dirty="0"/>
            <a:t>Give a reason justifying why you think they are lying (what evidence is there?)</a:t>
          </a:r>
          <a:endParaRPr lang="en-US" dirty="0"/>
        </a:p>
      </dgm:t>
    </dgm:pt>
    <dgm:pt modelId="{25BD4B0C-4E5F-44FB-9C76-628E76773CA0}" type="parTrans" cxnId="{E4D13958-5D28-42C6-B155-36280BC2A412}">
      <dgm:prSet/>
      <dgm:spPr/>
      <dgm:t>
        <a:bodyPr/>
        <a:lstStyle/>
        <a:p>
          <a:endParaRPr lang="en-US"/>
        </a:p>
      </dgm:t>
    </dgm:pt>
    <dgm:pt modelId="{88FEA11B-0F65-4182-8FF4-419C639355AB}" type="sibTrans" cxnId="{E4D13958-5D28-42C6-B155-36280BC2A412}">
      <dgm:prSet/>
      <dgm:spPr/>
      <dgm:t>
        <a:bodyPr/>
        <a:lstStyle/>
        <a:p>
          <a:endParaRPr lang="en-US"/>
        </a:p>
      </dgm:t>
    </dgm:pt>
    <dgm:pt modelId="{1CAFBBF0-B88B-4B10-81E2-B3489D092371}">
      <dgm:prSet/>
      <dgm:spPr/>
      <dgm:t>
        <a:bodyPr/>
        <a:lstStyle/>
        <a:p>
          <a:r>
            <a:rPr lang="en-GB"/>
            <a:t>Give a reason for why they might lie? How do they benefit?</a:t>
          </a:r>
          <a:endParaRPr lang="en-US"/>
        </a:p>
      </dgm:t>
    </dgm:pt>
    <dgm:pt modelId="{FF2D2ABA-228A-475E-920B-8851DCC4845B}" type="parTrans" cxnId="{B7F949B1-0AF3-428C-9FC7-94255F75ACFC}">
      <dgm:prSet/>
      <dgm:spPr/>
      <dgm:t>
        <a:bodyPr/>
        <a:lstStyle/>
        <a:p>
          <a:endParaRPr lang="en-US"/>
        </a:p>
      </dgm:t>
    </dgm:pt>
    <dgm:pt modelId="{E6F1E518-1181-4AF0-893B-A82889D67E00}" type="sibTrans" cxnId="{B7F949B1-0AF3-428C-9FC7-94255F75ACFC}">
      <dgm:prSet/>
      <dgm:spPr/>
      <dgm:t>
        <a:bodyPr/>
        <a:lstStyle/>
        <a:p>
          <a:endParaRPr lang="en-US"/>
        </a:p>
      </dgm:t>
    </dgm:pt>
    <dgm:pt modelId="{FA029177-4E34-4016-8130-881048548F5B}">
      <dgm:prSet/>
      <dgm:spPr/>
      <dgm:t>
        <a:bodyPr/>
        <a:lstStyle/>
        <a:p>
          <a:r>
            <a:rPr lang="en-GB" dirty="0"/>
            <a:t>Is it possible to lie by accident?</a:t>
          </a:r>
          <a:endParaRPr lang="en-US" dirty="0"/>
        </a:p>
      </dgm:t>
    </dgm:pt>
    <dgm:pt modelId="{19827E73-DE68-4756-8194-39ED88D0D8E7}" type="parTrans" cxnId="{E6DF7771-D323-41A4-A708-5CEB63E04AD0}">
      <dgm:prSet/>
      <dgm:spPr/>
      <dgm:t>
        <a:bodyPr/>
        <a:lstStyle/>
        <a:p>
          <a:endParaRPr lang="en-US"/>
        </a:p>
      </dgm:t>
    </dgm:pt>
    <dgm:pt modelId="{F6D87097-569A-4310-A882-6F3C3BAF728D}" type="sibTrans" cxnId="{E6DF7771-D323-41A4-A708-5CEB63E04AD0}">
      <dgm:prSet/>
      <dgm:spPr/>
      <dgm:t>
        <a:bodyPr/>
        <a:lstStyle/>
        <a:p>
          <a:endParaRPr lang="en-US"/>
        </a:p>
      </dgm:t>
    </dgm:pt>
    <dgm:pt modelId="{68E670D1-E901-423D-96D3-E3936AF0253F}" type="pres">
      <dgm:prSet presAssocID="{C525BB6E-E45F-46AF-81DB-8BC50DFCB00F}" presName="linear" presStyleCnt="0">
        <dgm:presLayoutVars>
          <dgm:animLvl val="lvl"/>
          <dgm:resizeHandles val="exact"/>
        </dgm:presLayoutVars>
      </dgm:prSet>
      <dgm:spPr/>
    </dgm:pt>
    <dgm:pt modelId="{9AE23C67-A3B7-4117-9C75-48337151473D}" type="pres">
      <dgm:prSet presAssocID="{7AC2809D-42AC-45ED-A470-78CBE0A836E3}" presName="parentText" presStyleLbl="node1" presStyleIdx="0" presStyleCnt="5">
        <dgm:presLayoutVars>
          <dgm:chMax val="0"/>
          <dgm:bulletEnabled val="1"/>
        </dgm:presLayoutVars>
      </dgm:prSet>
      <dgm:spPr/>
    </dgm:pt>
    <dgm:pt modelId="{176C657B-E517-4288-A0C2-D36CF0FEB9E6}" type="pres">
      <dgm:prSet presAssocID="{99BE1F03-3879-4416-B2B6-39E08BA67F56}" presName="spacer" presStyleCnt="0"/>
      <dgm:spPr/>
    </dgm:pt>
    <dgm:pt modelId="{21F62B46-A766-4E55-9136-3B53C4A06062}" type="pres">
      <dgm:prSet presAssocID="{393FE43E-DCAE-4771-A857-5B5607C1B75D}" presName="parentText" presStyleLbl="node1" presStyleIdx="1" presStyleCnt="5">
        <dgm:presLayoutVars>
          <dgm:chMax val="0"/>
          <dgm:bulletEnabled val="1"/>
        </dgm:presLayoutVars>
      </dgm:prSet>
      <dgm:spPr/>
    </dgm:pt>
    <dgm:pt modelId="{20D89796-4C6E-40F9-B937-F10EFD8B393A}" type="pres">
      <dgm:prSet presAssocID="{EC9F8589-89DD-4BFC-B43C-FF7DEEFD05DF}" presName="spacer" presStyleCnt="0"/>
      <dgm:spPr/>
    </dgm:pt>
    <dgm:pt modelId="{B0E6607D-7572-42DB-A0B4-7DCA48C56B3A}" type="pres">
      <dgm:prSet presAssocID="{C716B70F-7F62-4AD0-BF46-4F18C77AD896}" presName="parentText" presStyleLbl="node1" presStyleIdx="2" presStyleCnt="5">
        <dgm:presLayoutVars>
          <dgm:chMax val="0"/>
          <dgm:bulletEnabled val="1"/>
        </dgm:presLayoutVars>
      </dgm:prSet>
      <dgm:spPr/>
    </dgm:pt>
    <dgm:pt modelId="{FBD09284-4100-4D0D-A57C-1EEFE80E2405}" type="pres">
      <dgm:prSet presAssocID="{88FEA11B-0F65-4182-8FF4-419C639355AB}" presName="spacer" presStyleCnt="0"/>
      <dgm:spPr/>
    </dgm:pt>
    <dgm:pt modelId="{9718E9C7-B36A-4516-9D96-F5624115C3B1}" type="pres">
      <dgm:prSet presAssocID="{1CAFBBF0-B88B-4B10-81E2-B3489D092371}" presName="parentText" presStyleLbl="node1" presStyleIdx="3" presStyleCnt="5">
        <dgm:presLayoutVars>
          <dgm:chMax val="0"/>
          <dgm:bulletEnabled val="1"/>
        </dgm:presLayoutVars>
      </dgm:prSet>
      <dgm:spPr/>
    </dgm:pt>
    <dgm:pt modelId="{9E6CF7E4-2752-4F45-86FC-5BC4E6E02B66}" type="pres">
      <dgm:prSet presAssocID="{E6F1E518-1181-4AF0-893B-A82889D67E00}" presName="spacer" presStyleCnt="0"/>
      <dgm:spPr/>
    </dgm:pt>
    <dgm:pt modelId="{B0CC501C-1C8E-448D-81EC-3E00FB36E3BB}" type="pres">
      <dgm:prSet presAssocID="{FA029177-4E34-4016-8130-881048548F5B}" presName="parentText" presStyleLbl="node1" presStyleIdx="4" presStyleCnt="5">
        <dgm:presLayoutVars>
          <dgm:chMax val="0"/>
          <dgm:bulletEnabled val="1"/>
        </dgm:presLayoutVars>
      </dgm:prSet>
      <dgm:spPr/>
    </dgm:pt>
  </dgm:ptLst>
  <dgm:cxnLst>
    <dgm:cxn modelId="{31143460-B375-415E-9790-2E548E1E26FF}" srcId="{C525BB6E-E45F-46AF-81DB-8BC50DFCB00F}" destId="{393FE43E-DCAE-4771-A857-5B5607C1B75D}" srcOrd="1" destOrd="0" parTransId="{F48D9DEE-8419-4D22-91FC-C183E926CD83}" sibTransId="{EC9F8589-89DD-4BFC-B43C-FF7DEEFD05DF}"/>
    <dgm:cxn modelId="{416C2346-EBEA-45AE-8B2D-F631E69140B1}" type="presOf" srcId="{C525BB6E-E45F-46AF-81DB-8BC50DFCB00F}" destId="{68E670D1-E901-423D-96D3-E3936AF0253F}" srcOrd="0" destOrd="0" presId="urn:microsoft.com/office/officeart/2005/8/layout/vList2"/>
    <dgm:cxn modelId="{98041250-D5CE-4DA8-A3FF-923195FA9D98}" type="presOf" srcId="{C716B70F-7F62-4AD0-BF46-4F18C77AD896}" destId="{B0E6607D-7572-42DB-A0B4-7DCA48C56B3A}" srcOrd="0" destOrd="0" presId="urn:microsoft.com/office/officeart/2005/8/layout/vList2"/>
    <dgm:cxn modelId="{E6DF7771-D323-41A4-A708-5CEB63E04AD0}" srcId="{C525BB6E-E45F-46AF-81DB-8BC50DFCB00F}" destId="{FA029177-4E34-4016-8130-881048548F5B}" srcOrd="4" destOrd="0" parTransId="{19827E73-DE68-4756-8194-39ED88D0D8E7}" sibTransId="{F6D87097-569A-4310-A882-6F3C3BAF728D}"/>
    <dgm:cxn modelId="{E4D13958-5D28-42C6-B155-36280BC2A412}" srcId="{C525BB6E-E45F-46AF-81DB-8BC50DFCB00F}" destId="{C716B70F-7F62-4AD0-BF46-4F18C77AD896}" srcOrd="2" destOrd="0" parTransId="{25BD4B0C-4E5F-44FB-9C76-628E76773CA0}" sibTransId="{88FEA11B-0F65-4182-8FF4-419C639355AB}"/>
    <dgm:cxn modelId="{DFABFB59-A6B8-4915-A3A3-4E3149AFAF83}" type="presOf" srcId="{393FE43E-DCAE-4771-A857-5B5607C1B75D}" destId="{21F62B46-A766-4E55-9136-3B53C4A06062}" srcOrd="0" destOrd="0" presId="urn:microsoft.com/office/officeart/2005/8/layout/vList2"/>
    <dgm:cxn modelId="{8F210185-6EF4-4108-8E77-59B062FDE483}" type="presOf" srcId="{FA029177-4E34-4016-8130-881048548F5B}" destId="{B0CC501C-1C8E-448D-81EC-3E00FB36E3BB}" srcOrd="0" destOrd="0" presId="urn:microsoft.com/office/officeart/2005/8/layout/vList2"/>
    <dgm:cxn modelId="{B7F949B1-0AF3-428C-9FC7-94255F75ACFC}" srcId="{C525BB6E-E45F-46AF-81DB-8BC50DFCB00F}" destId="{1CAFBBF0-B88B-4B10-81E2-B3489D092371}" srcOrd="3" destOrd="0" parTransId="{FF2D2ABA-228A-475E-920B-8851DCC4845B}" sibTransId="{E6F1E518-1181-4AF0-893B-A82889D67E00}"/>
    <dgm:cxn modelId="{71360CBC-59D1-4E8C-AEBD-F5ABC3302422}" type="presOf" srcId="{7AC2809D-42AC-45ED-A470-78CBE0A836E3}" destId="{9AE23C67-A3B7-4117-9C75-48337151473D}" srcOrd="0" destOrd="0" presId="urn:microsoft.com/office/officeart/2005/8/layout/vList2"/>
    <dgm:cxn modelId="{A76403C8-5CC2-459C-A4EF-E1B38BC279AE}" srcId="{C525BB6E-E45F-46AF-81DB-8BC50DFCB00F}" destId="{7AC2809D-42AC-45ED-A470-78CBE0A836E3}" srcOrd="0" destOrd="0" parTransId="{D36415BF-EFD0-40CF-B6C5-A05D7F85D481}" sibTransId="{99BE1F03-3879-4416-B2B6-39E08BA67F56}"/>
    <dgm:cxn modelId="{8315C5DC-AF95-4F9A-8878-78F85C5BE523}" type="presOf" srcId="{1CAFBBF0-B88B-4B10-81E2-B3489D092371}" destId="{9718E9C7-B36A-4516-9D96-F5624115C3B1}" srcOrd="0" destOrd="0" presId="urn:microsoft.com/office/officeart/2005/8/layout/vList2"/>
    <dgm:cxn modelId="{102122CD-DE69-4189-A5DA-726BD940F6E1}" type="presParOf" srcId="{68E670D1-E901-423D-96D3-E3936AF0253F}" destId="{9AE23C67-A3B7-4117-9C75-48337151473D}" srcOrd="0" destOrd="0" presId="urn:microsoft.com/office/officeart/2005/8/layout/vList2"/>
    <dgm:cxn modelId="{CBDDBD0A-8686-4F93-9DD0-5F8DF873CAC3}" type="presParOf" srcId="{68E670D1-E901-423D-96D3-E3936AF0253F}" destId="{176C657B-E517-4288-A0C2-D36CF0FEB9E6}" srcOrd="1" destOrd="0" presId="urn:microsoft.com/office/officeart/2005/8/layout/vList2"/>
    <dgm:cxn modelId="{5F668B84-9846-403C-88D6-DE2A47B9F6BB}" type="presParOf" srcId="{68E670D1-E901-423D-96D3-E3936AF0253F}" destId="{21F62B46-A766-4E55-9136-3B53C4A06062}" srcOrd="2" destOrd="0" presId="urn:microsoft.com/office/officeart/2005/8/layout/vList2"/>
    <dgm:cxn modelId="{35FE7FFA-5D90-47F3-893D-004DDE51A5F9}" type="presParOf" srcId="{68E670D1-E901-423D-96D3-E3936AF0253F}" destId="{20D89796-4C6E-40F9-B937-F10EFD8B393A}" srcOrd="3" destOrd="0" presId="urn:microsoft.com/office/officeart/2005/8/layout/vList2"/>
    <dgm:cxn modelId="{3FD63E2C-CE7C-40F0-B465-7F44C145FC73}" type="presParOf" srcId="{68E670D1-E901-423D-96D3-E3936AF0253F}" destId="{B0E6607D-7572-42DB-A0B4-7DCA48C56B3A}" srcOrd="4" destOrd="0" presId="urn:microsoft.com/office/officeart/2005/8/layout/vList2"/>
    <dgm:cxn modelId="{E33D7183-F3BA-441B-AE3C-D73022577AEA}" type="presParOf" srcId="{68E670D1-E901-423D-96D3-E3936AF0253F}" destId="{FBD09284-4100-4D0D-A57C-1EEFE80E2405}" srcOrd="5" destOrd="0" presId="urn:microsoft.com/office/officeart/2005/8/layout/vList2"/>
    <dgm:cxn modelId="{2025D6F4-6E54-45B1-9E27-9B3D80A1067F}" type="presParOf" srcId="{68E670D1-E901-423D-96D3-E3936AF0253F}" destId="{9718E9C7-B36A-4516-9D96-F5624115C3B1}" srcOrd="6" destOrd="0" presId="urn:microsoft.com/office/officeart/2005/8/layout/vList2"/>
    <dgm:cxn modelId="{D4A10B4D-4461-40D8-87DA-D18B4BE9D7B6}" type="presParOf" srcId="{68E670D1-E901-423D-96D3-E3936AF0253F}" destId="{9E6CF7E4-2752-4F45-86FC-5BC4E6E02B66}" srcOrd="7" destOrd="0" presId="urn:microsoft.com/office/officeart/2005/8/layout/vList2"/>
    <dgm:cxn modelId="{98D3BC18-D503-45A7-B0BF-42E6942F4944}" type="presParOf" srcId="{68E670D1-E901-423D-96D3-E3936AF0253F}" destId="{B0CC501C-1C8E-448D-81EC-3E00FB36E3B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2C1E6A-695C-4D99-89AE-248BB8377DB1}"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B21A5769-672F-4B2C-B70B-6CCC21991FC7}">
      <dgm:prSet/>
      <dgm:spPr/>
      <dgm:t>
        <a:bodyPr/>
        <a:lstStyle/>
        <a:p>
          <a:r>
            <a:rPr lang="en-GB" dirty="0"/>
            <a:t>What truth do you want the reader to be aware of?</a:t>
          </a:r>
          <a:endParaRPr lang="en-US" dirty="0"/>
        </a:p>
      </dgm:t>
    </dgm:pt>
    <dgm:pt modelId="{F35AB0FF-853C-46F5-A3A6-E4C31A83D01E}" type="parTrans" cxnId="{83248B9E-6E16-413D-876C-0F3810D9ABF4}">
      <dgm:prSet/>
      <dgm:spPr/>
      <dgm:t>
        <a:bodyPr/>
        <a:lstStyle/>
        <a:p>
          <a:endParaRPr lang="en-US"/>
        </a:p>
      </dgm:t>
    </dgm:pt>
    <dgm:pt modelId="{DA7FB8DB-D1D5-4502-9D64-37A8DB122C0F}" type="sibTrans" cxnId="{83248B9E-6E16-413D-876C-0F3810D9ABF4}">
      <dgm:prSet/>
      <dgm:spPr/>
      <dgm:t>
        <a:bodyPr/>
        <a:lstStyle/>
        <a:p>
          <a:endParaRPr lang="en-US"/>
        </a:p>
      </dgm:t>
    </dgm:pt>
    <dgm:pt modelId="{13047561-7F54-48CF-B722-DD750D8FAAFD}">
      <dgm:prSet/>
      <dgm:spPr/>
      <dgm:t>
        <a:bodyPr/>
        <a:lstStyle/>
        <a:p>
          <a:r>
            <a:rPr lang="en-GB" dirty="0"/>
            <a:t>Is this truth hidden from them?</a:t>
          </a:r>
          <a:endParaRPr lang="en-US" dirty="0"/>
        </a:p>
      </dgm:t>
    </dgm:pt>
    <dgm:pt modelId="{455F099C-7AE4-4245-80CD-2D45EB730118}" type="parTrans" cxnId="{242A492D-4A5E-4D76-8721-385CD7168048}">
      <dgm:prSet/>
      <dgm:spPr/>
      <dgm:t>
        <a:bodyPr/>
        <a:lstStyle/>
        <a:p>
          <a:endParaRPr lang="en-US"/>
        </a:p>
      </dgm:t>
    </dgm:pt>
    <dgm:pt modelId="{131C9477-4808-493E-8144-19C04BDF0F79}" type="sibTrans" cxnId="{242A492D-4A5E-4D76-8721-385CD7168048}">
      <dgm:prSet/>
      <dgm:spPr/>
      <dgm:t>
        <a:bodyPr/>
        <a:lstStyle/>
        <a:p>
          <a:endParaRPr lang="en-US"/>
        </a:p>
      </dgm:t>
    </dgm:pt>
    <dgm:pt modelId="{8A182EC7-728E-4388-91FC-E9A26BD8B246}">
      <dgm:prSet/>
      <dgm:spPr/>
      <dgm:t>
        <a:bodyPr/>
        <a:lstStyle/>
        <a:p>
          <a:r>
            <a:rPr lang="en-GB" dirty="0"/>
            <a:t>Why is it important to you? </a:t>
          </a:r>
          <a:endParaRPr lang="en-US" dirty="0"/>
        </a:p>
      </dgm:t>
    </dgm:pt>
    <dgm:pt modelId="{74365786-5A2D-4FAC-B9E0-F911271EC439}" type="parTrans" cxnId="{18A137DA-3450-497F-8F0B-C42869651F7B}">
      <dgm:prSet/>
      <dgm:spPr/>
      <dgm:t>
        <a:bodyPr/>
        <a:lstStyle/>
        <a:p>
          <a:endParaRPr lang="en-US"/>
        </a:p>
      </dgm:t>
    </dgm:pt>
    <dgm:pt modelId="{B4E136D8-6C6C-4013-91FE-504BF51100CE}" type="sibTrans" cxnId="{18A137DA-3450-497F-8F0B-C42869651F7B}">
      <dgm:prSet/>
      <dgm:spPr/>
      <dgm:t>
        <a:bodyPr/>
        <a:lstStyle/>
        <a:p>
          <a:endParaRPr lang="en-US"/>
        </a:p>
      </dgm:t>
    </dgm:pt>
    <dgm:pt modelId="{C1D58FEE-1A84-4BB0-8F4A-3F3A6DA4914C}">
      <dgm:prSet/>
      <dgm:spPr/>
      <dgm:t>
        <a:bodyPr/>
        <a:lstStyle/>
        <a:p>
          <a:r>
            <a:rPr lang="en-GB" dirty="0"/>
            <a:t>Your personal view is important, we want to hear your voice come through in any form you choose</a:t>
          </a:r>
          <a:endParaRPr lang="en-US" dirty="0"/>
        </a:p>
      </dgm:t>
    </dgm:pt>
    <dgm:pt modelId="{FC2EC2B4-C610-4348-BAD1-894F619FE9FC}" type="parTrans" cxnId="{1C0472BF-ABC2-446E-BC8A-D755A12E8FEF}">
      <dgm:prSet/>
      <dgm:spPr/>
      <dgm:t>
        <a:bodyPr/>
        <a:lstStyle/>
        <a:p>
          <a:endParaRPr lang="en-US"/>
        </a:p>
      </dgm:t>
    </dgm:pt>
    <dgm:pt modelId="{AC1432E6-5F20-472E-A804-A7B6CD442C7C}" type="sibTrans" cxnId="{1C0472BF-ABC2-446E-BC8A-D755A12E8FEF}">
      <dgm:prSet/>
      <dgm:spPr/>
      <dgm:t>
        <a:bodyPr/>
        <a:lstStyle/>
        <a:p>
          <a:endParaRPr lang="en-US"/>
        </a:p>
      </dgm:t>
    </dgm:pt>
    <dgm:pt modelId="{78506F4D-6ED9-4BA9-947C-A5077705477C}">
      <dgm:prSet/>
      <dgm:spPr/>
      <dgm:t>
        <a:bodyPr/>
        <a:lstStyle/>
        <a:p>
          <a:r>
            <a:rPr lang="en-GB" dirty="0"/>
            <a:t>However, your voice will always come across stronger if your writing is supported by the facts!</a:t>
          </a:r>
          <a:endParaRPr lang="en-US" dirty="0"/>
        </a:p>
      </dgm:t>
    </dgm:pt>
    <dgm:pt modelId="{D7B04518-A566-4666-9B5A-3F9A8BFAAA0E}" type="parTrans" cxnId="{077941BB-474C-4D91-8435-DF1928372854}">
      <dgm:prSet/>
      <dgm:spPr/>
      <dgm:t>
        <a:bodyPr/>
        <a:lstStyle/>
        <a:p>
          <a:endParaRPr lang="en-US"/>
        </a:p>
      </dgm:t>
    </dgm:pt>
    <dgm:pt modelId="{AABD1526-66DB-423A-AF8F-B82EC31DB8CF}" type="sibTrans" cxnId="{077941BB-474C-4D91-8435-DF1928372854}">
      <dgm:prSet/>
      <dgm:spPr/>
      <dgm:t>
        <a:bodyPr/>
        <a:lstStyle/>
        <a:p>
          <a:endParaRPr lang="en-US"/>
        </a:p>
      </dgm:t>
    </dgm:pt>
    <dgm:pt modelId="{8438FDD4-E044-4566-B420-AFA4BC9DC201}" type="pres">
      <dgm:prSet presAssocID="{422C1E6A-695C-4D99-89AE-248BB8377DB1}" presName="linear" presStyleCnt="0">
        <dgm:presLayoutVars>
          <dgm:animLvl val="lvl"/>
          <dgm:resizeHandles val="exact"/>
        </dgm:presLayoutVars>
      </dgm:prSet>
      <dgm:spPr/>
    </dgm:pt>
    <dgm:pt modelId="{4C74D433-E828-477A-A73D-8F638D90A4B3}" type="pres">
      <dgm:prSet presAssocID="{B21A5769-672F-4B2C-B70B-6CCC21991FC7}" presName="parentText" presStyleLbl="node1" presStyleIdx="0" presStyleCnt="5">
        <dgm:presLayoutVars>
          <dgm:chMax val="0"/>
          <dgm:bulletEnabled val="1"/>
        </dgm:presLayoutVars>
      </dgm:prSet>
      <dgm:spPr/>
    </dgm:pt>
    <dgm:pt modelId="{ACD71986-8ABC-4C13-8414-1D9CD05CD5F5}" type="pres">
      <dgm:prSet presAssocID="{DA7FB8DB-D1D5-4502-9D64-37A8DB122C0F}" presName="spacer" presStyleCnt="0"/>
      <dgm:spPr/>
    </dgm:pt>
    <dgm:pt modelId="{E551A79F-9FEC-448E-92BE-543741376565}" type="pres">
      <dgm:prSet presAssocID="{13047561-7F54-48CF-B722-DD750D8FAAFD}" presName="parentText" presStyleLbl="node1" presStyleIdx="1" presStyleCnt="5">
        <dgm:presLayoutVars>
          <dgm:chMax val="0"/>
          <dgm:bulletEnabled val="1"/>
        </dgm:presLayoutVars>
      </dgm:prSet>
      <dgm:spPr/>
    </dgm:pt>
    <dgm:pt modelId="{15A9CA42-3FA3-4AF3-9053-8580DB2AE040}" type="pres">
      <dgm:prSet presAssocID="{131C9477-4808-493E-8144-19C04BDF0F79}" presName="spacer" presStyleCnt="0"/>
      <dgm:spPr/>
    </dgm:pt>
    <dgm:pt modelId="{F77E4355-A57C-4E39-9932-DD4C1FFC5EC2}" type="pres">
      <dgm:prSet presAssocID="{8A182EC7-728E-4388-91FC-E9A26BD8B246}" presName="parentText" presStyleLbl="node1" presStyleIdx="2" presStyleCnt="5">
        <dgm:presLayoutVars>
          <dgm:chMax val="0"/>
          <dgm:bulletEnabled val="1"/>
        </dgm:presLayoutVars>
      </dgm:prSet>
      <dgm:spPr/>
    </dgm:pt>
    <dgm:pt modelId="{B2E9E20E-7022-4D38-8D07-B080B0196F5B}" type="pres">
      <dgm:prSet presAssocID="{B4E136D8-6C6C-4013-91FE-504BF51100CE}" presName="spacer" presStyleCnt="0"/>
      <dgm:spPr/>
    </dgm:pt>
    <dgm:pt modelId="{72119478-0B8A-4DC5-AE68-1167C6AB447E}" type="pres">
      <dgm:prSet presAssocID="{C1D58FEE-1A84-4BB0-8F4A-3F3A6DA4914C}" presName="parentText" presStyleLbl="node1" presStyleIdx="3" presStyleCnt="5">
        <dgm:presLayoutVars>
          <dgm:chMax val="0"/>
          <dgm:bulletEnabled val="1"/>
        </dgm:presLayoutVars>
      </dgm:prSet>
      <dgm:spPr/>
    </dgm:pt>
    <dgm:pt modelId="{9B28F88C-961F-450C-B0FE-D7DD517EDF76}" type="pres">
      <dgm:prSet presAssocID="{AC1432E6-5F20-472E-A804-A7B6CD442C7C}" presName="spacer" presStyleCnt="0"/>
      <dgm:spPr/>
    </dgm:pt>
    <dgm:pt modelId="{366E9DFB-6445-42D6-B750-0EA62150CE20}" type="pres">
      <dgm:prSet presAssocID="{78506F4D-6ED9-4BA9-947C-A5077705477C}" presName="parentText" presStyleLbl="node1" presStyleIdx="4" presStyleCnt="5">
        <dgm:presLayoutVars>
          <dgm:chMax val="0"/>
          <dgm:bulletEnabled val="1"/>
        </dgm:presLayoutVars>
      </dgm:prSet>
      <dgm:spPr/>
    </dgm:pt>
  </dgm:ptLst>
  <dgm:cxnLst>
    <dgm:cxn modelId="{B4FC5803-040A-435C-A29D-38011DAB2422}" type="presOf" srcId="{8A182EC7-728E-4388-91FC-E9A26BD8B246}" destId="{F77E4355-A57C-4E39-9932-DD4C1FFC5EC2}" srcOrd="0" destOrd="0" presId="urn:microsoft.com/office/officeart/2005/8/layout/vList2"/>
    <dgm:cxn modelId="{242A492D-4A5E-4D76-8721-385CD7168048}" srcId="{422C1E6A-695C-4D99-89AE-248BB8377DB1}" destId="{13047561-7F54-48CF-B722-DD750D8FAAFD}" srcOrd="1" destOrd="0" parTransId="{455F099C-7AE4-4245-80CD-2D45EB730118}" sibTransId="{131C9477-4808-493E-8144-19C04BDF0F79}"/>
    <dgm:cxn modelId="{1A09E63D-2F8E-48B0-8AE6-AE770CE2F91D}" type="presOf" srcId="{78506F4D-6ED9-4BA9-947C-A5077705477C}" destId="{366E9DFB-6445-42D6-B750-0EA62150CE20}" srcOrd="0" destOrd="0" presId="urn:microsoft.com/office/officeart/2005/8/layout/vList2"/>
    <dgm:cxn modelId="{6D848C45-43FB-4E07-8727-1E87916FFBAB}" type="presOf" srcId="{C1D58FEE-1A84-4BB0-8F4A-3F3A6DA4914C}" destId="{72119478-0B8A-4DC5-AE68-1167C6AB447E}" srcOrd="0" destOrd="0" presId="urn:microsoft.com/office/officeart/2005/8/layout/vList2"/>
    <dgm:cxn modelId="{4AF7FD65-7441-497B-9B94-3340F17B15B4}" type="presOf" srcId="{422C1E6A-695C-4D99-89AE-248BB8377DB1}" destId="{8438FDD4-E044-4566-B420-AFA4BC9DC201}" srcOrd="0" destOrd="0" presId="urn:microsoft.com/office/officeart/2005/8/layout/vList2"/>
    <dgm:cxn modelId="{83248B9E-6E16-413D-876C-0F3810D9ABF4}" srcId="{422C1E6A-695C-4D99-89AE-248BB8377DB1}" destId="{B21A5769-672F-4B2C-B70B-6CCC21991FC7}" srcOrd="0" destOrd="0" parTransId="{F35AB0FF-853C-46F5-A3A6-E4C31A83D01E}" sibTransId="{DA7FB8DB-D1D5-4502-9D64-37A8DB122C0F}"/>
    <dgm:cxn modelId="{077941BB-474C-4D91-8435-DF1928372854}" srcId="{422C1E6A-695C-4D99-89AE-248BB8377DB1}" destId="{78506F4D-6ED9-4BA9-947C-A5077705477C}" srcOrd="4" destOrd="0" parTransId="{D7B04518-A566-4666-9B5A-3F9A8BFAAA0E}" sibTransId="{AABD1526-66DB-423A-AF8F-B82EC31DB8CF}"/>
    <dgm:cxn modelId="{2B4669BF-E088-4E38-8E21-1B815140984F}" type="presOf" srcId="{13047561-7F54-48CF-B722-DD750D8FAAFD}" destId="{E551A79F-9FEC-448E-92BE-543741376565}" srcOrd="0" destOrd="0" presId="urn:microsoft.com/office/officeart/2005/8/layout/vList2"/>
    <dgm:cxn modelId="{1C0472BF-ABC2-446E-BC8A-D755A12E8FEF}" srcId="{422C1E6A-695C-4D99-89AE-248BB8377DB1}" destId="{C1D58FEE-1A84-4BB0-8F4A-3F3A6DA4914C}" srcOrd="3" destOrd="0" parTransId="{FC2EC2B4-C610-4348-BAD1-894F619FE9FC}" sibTransId="{AC1432E6-5F20-472E-A804-A7B6CD442C7C}"/>
    <dgm:cxn modelId="{18A137DA-3450-497F-8F0B-C42869651F7B}" srcId="{422C1E6A-695C-4D99-89AE-248BB8377DB1}" destId="{8A182EC7-728E-4388-91FC-E9A26BD8B246}" srcOrd="2" destOrd="0" parTransId="{74365786-5A2D-4FAC-B9E0-F911271EC439}" sibTransId="{B4E136D8-6C6C-4013-91FE-504BF51100CE}"/>
    <dgm:cxn modelId="{5D4D3AF3-0765-426C-909B-871802FC79F6}" type="presOf" srcId="{B21A5769-672F-4B2C-B70B-6CCC21991FC7}" destId="{4C74D433-E828-477A-A73D-8F638D90A4B3}" srcOrd="0" destOrd="0" presId="urn:microsoft.com/office/officeart/2005/8/layout/vList2"/>
    <dgm:cxn modelId="{1D195F01-7DA9-47F1-9A9B-5EFBCAD2AC1B}" type="presParOf" srcId="{8438FDD4-E044-4566-B420-AFA4BC9DC201}" destId="{4C74D433-E828-477A-A73D-8F638D90A4B3}" srcOrd="0" destOrd="0" presId="urn:microsoft.com/office/officeart/2005/8/layout/vList2"/>
    <dgm:cxn modelId="{D5FAEEB2-5132-4D1C-A032-F59E9876CE5E}" type="presParOf" srcId="{8438FDD4-E044-4566-B420-AFA4BC9DC201}" destId="{ACD71986-8ABC-4C13-8414-1D9CD05CD5F5}" srcOrd="1" destOrd="0" presId="urn:microsoft.com/office/officeart/2005/8/layout/vList2"/>
    <dgm:cxn modelId="{10FE1404-95FB-4DD4-84F5-BC51FA5C657D}" type="presParOf" srcId="{8438FDD4-E044-4566-B420-AFA4BC9DC201}" destId="{E551A79F-9FEC-448E-92BE-543741376565}" srcOrd="2" destOrd="0" presId="urn:microsoft.com/office/officeart/2005/8/layout/vList2"/>
    <dgm:cxn modelId="{23642845-5202-42E4-B15F-87A2B58B0DDB}" type="presParOf" srcId="{8438FDD4-E044-4566-B420-AFA4BC9DC201}" destId="{15A9CA42-3FA3-4AF3-9053-8580DB2AE040}" srcOrd="3" destOrd="0" presId="urn:microsoft.com/office/officeart/2005/8/layout/vList2"/>
    <dgm:cxn modelId="{1CEC1B95-65CF-4689-84A2-F72078DFEC3E}" type="presParOf" srcId="{8438FDD4-E044-4566-B420-AFA4BC9DC201}" destId="{F77E4355-A57C-4E39-9932-DD4C1FFC5EC2}" srcOrd="4" destOrd="0" presId="urn:microsoft.com/office/officeart/2005/8/layout/vList2"/>
    <dgm:cxn modelId="{2804BC44-A305-4BEB-86C2-C939AA34950F}" type="presParOf" srcId="{8438FDD4-E044-4566-B420-AFA4BC9DC201}" destId="{B2E9E20E-7022-4D38-8D07-B080B0196F5B}" srcOrd="5" destOrd="0" presId="urn:microsoft.com/office/officeart/2005/8/layout/vList2"/>
    <dgm:cxn modelId="{F0F109E9-9550-4C28-B95F-E0E475F23596}" type="presParOf" srcId="{8438FDD4-E044-4566-B420-AFA4BC9DC201}" destId="{72119478-0B8A-4DC5-AE68-1167C6AB447E}" srcOrd="6" destOrd="0" presId="urn:microsoft.com/office/officeart/2005/8/layout/vList2"/>
    <dgm:cxn modelId="{2F08F50F-97D8-48CC-98E3-8312533F2EDB}" type="presParOf" srcId="{8438FDD4-E044-4566-B420-AFA4BC9DC201}" destId="{9B28F88C-961F-450C-B0FE-D7DD517EDF76}" srcOrd="7" destOrd="0" presId="urn:microsoft.com/office/officeart/2005/8/layout/vList2"/>
    <dgm:cxn modelId="{F71C354B-BE78-4141-96CC-B25E943565A1}" type="presParOf" srcId="{8438FDD4-E044-4566-B420-AFA4BC9DC201}" destId="{366E9DFB-6445-42D6-B750-0EA62150CE2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DCFD9-B358-4C77-AFB4-9EEEDC69204B}">
      <dsp:nvSpPr>
        <dsp:cNvPr id="0" name=""/>
        <dsp:cNvSpPr/>
      </dsp:nvSpPr>
      <dsp:spPr>
        <a:xfrm>
          <a:off x="0" y="38117"/>
          <a:ext cx="4818888" cy="111881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What is something that you thought was true but don’t anymore?</a:t>
          </a:r>
          <a:endParaRPr lang="en-US" sz="2000" kern="1200" dirty="0"/>
        </a:p>
      </dsp:txBody>
      <dsp:txXfrm>
        <a:off x="54616" y="92733"/>
        <a:ext cx="4709656" cy="1009580"/>
      </dsp:txXfrm>
    </dsp:sp>
    <dsp:sp modelId="{75F3119D-19F7-48BF-A71D-0CC9BFAA9651}">
      <dsp:nvSpPr>
        <dsp:cNvPr id="0" name=""/>
        <dsp:cNvSpPr/>
      </dsp:nvSpPr>
      <dsp:spPr>
        <a:xfrm>
          <a:off x="0" y="1214529"/>
          <a:ext cx="4818888" cy="1118812"/>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What evidence made you change your mind?</a:t>
          </a:r>
          <a:endParaRPr lang="en-US" sz="2000" kern="1200" dirty="0"/>
        </a:p>
      </dsp:txBody>
      <dsp:txXfrm>
        <a:off x="54616" y="1269145"/>
        <a:ext cx="4709656" cy="1009580"/>
      </dsp:txXfrm>
    </dsp:sp>
    <dsp:sp modelId="{6FE2370D-2BAC-49CF-BD60-DE405E7F486F}">
      <dsp:nvSpPr>
        <dsp:cNvPr id="0" name=""/>
        <dsp:cNvSpPr/>
      </dsp:nvSpPr>
      <dsp:spPr>
        <a:xfrm>
          <a:off x="0" y="2390942"/>
          <a:ext cx="4818888" cy="1118812"/>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Is that evidence reliable? (Think about where you got it from, who said it, do they have a good reputation for honesty?)</a:t>
          </a:r>
          <a:endParaRPr lang="en-US" sz="2000" kern="1200" dirty="0"/>
        </a:p>
      </dsp:txBody>
      <dsp:txXfrm>
        <a:off x="54616" y="2445558"/>
        <a:ext cx="4709656" cy="100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CA5B6-8A24-43CD-8C47-5D6D7FFDA140}">
      <dsp:nvSpPr>
        <dsp:cNvPr id="0" name=""/>
        <dsp:cNvSpPr/>
      </dsp:nvSpPr>
      <dsp:spPr>
        <a:xfrm>
          <a:off x="0" y="306774"/>
          <a:ext cx="5393361" cy="12132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In Animal Farm, the ruling pigs distort the truth to stay in power, mirroring the propaganda told by totalitarian regimes during Orwell’s own time – Stalin’s USSR and Hitler’s Germany</a:t>
          </a:r>
          <a:endParaRPr lang="en-US" sz="1700" kern="1200" dirty="0"/>
        </a:p>
      </dsp:txBody>
      <dsp:txXfrm>
        <a:off x="59228" y="366002"/>
        <a:ext cx="5274905" cy="1094833"/>
      </dsp:txXfrm>
    </dsp:sp>
    <dsp:sp modelId="{498E1F78-A501-4D4F-96C2-9B2434000365}">
      <dsp:nvSpPr>
        <dsp:cNvPr id="0" name=""/>
        <dsp:cNvSpPr/>
      </dsp:nvSpPr>
      <dsp:spPr>
        <a:xfrm>
          <a:off x="0" y="1569024"/>
          <a:ext cx="5393361" cy="121328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In 1984, Winston works at the Ministry of Truth which, “…concerns itself with lies…” and falsifies historical records. Government decides what the ‘truth’ is.</a:t>
          </a:r>
          <a:endParaRPr lang="en-US" sz="1700" kern="1200"/>
        </a:p>
      </dsp:txBody>
      <dsp:txXfrm>
        <a:off x="59228" y="1628252"/>
        <a:ext cx="5274905" cy="1094833"/>
      </dsp:txXfrm>
    </dsp:sp>
    <dsp:sp modelId="{DDF238DF-45A0-4332-A70F-6B0A22B0051B}">
      <dsp:nvSpPr>
        <dsp:cNvPr id="0" name=""/>
        <dsp:cNvSpPr/>
      </dsp:nvSpPr>
      <dsp:spPr>
        <a:xfrm>
          <a:off x="0" y="2831274"/>
          <a:ext cx="5393361" cy="121328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In his social commentary, Down and Out.. And Road to Wigan Pier, Orwell seeks to report on the conditions of ordinary people living in London, Paris, and Wigan – this was because they were never reported on</a:t>
          </a:r>
          <a:endParaRPr lang="en-US" sz="1700" kern="1200"/>
        </a:p>
      </dsp:txBody>
      <dsp:txXfrm>
        <a:off x="59228" y="2890502"/>
        <a:ext cx="5274905" cy="1094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23C67-A3B7-4117-9C75-48337151473D}">
      <dsp:nvSpPr>
        <dsp:cNvPr id="0" name=""/>
        <dsp:cNvSpPr/>
      </dsp:nvSpPr>
      <dsp:spPr>
        <a:xfrm>
          <a:off x="0" y="65078"/>
          <a:ext cx="5247340" cy="636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Think both personally and more widely. It might help to ask why people lie.</a:t>
          </a:r>
          <a:endParaRPr lang="en-US" sz="1600" kern="1200" dirty="0"/>
        </a:p>
      </dsp:txBody>
      <dsp:txXfrm>
        <a:off x="31070" y="96148"/>
        <a:ext cx="5185200" cy="574340"/>
      </dsp:txXfrm>
    </dsp:sp>
    <dsp:sp modelId="{21F62B46-A766-4E55-9136-3B53C4A06062}">
      <dsp:nvSpPr>
        <dsp:cNvPr id="0" name=""/>
        <dsp:cNvSpPr/>
      </dsp:nvSpPr>
      <dsp:spPr>
        <a:xfrm>
          <a:off x="0" y="747638"/>
          <a:ext cx="5247340" cy="6364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Make a list of people/institutions that aren’t telling the truth</a:t>
          </a:r>
          <a:endParaRPr lang="en-US" sz="1600" kern="1200" dirty="0"/>
        </a:p>
      </dsp:txBody>
      <dsp:txXfrm>
        <a:off x="31070" y="778708"/>
        <a:ext cx="5185200" cy="574340"/>
      </dsp:txXfrm>
    </dsp:sp>
    <dsp:sp modelId="{B0E6607D-7572-42DB-A0B4-7DCA48C56B3A}">
      <dsp:nvSpPr>
        <dsp:cNvPr id="0" name=""/>
        <dsp:cNvSpPr/>
      </dsp:nvSpPr>
      <dsp:spPr>
        <a:xfrm>
          <a:off x="0" y="1430198"/>
          <a:ext cx="5247340" cy="6364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Give a reason justifying why you think they are lying (what evidence is there?)</a:t>
          </a:r>
          <a:endParaRPr lang="en-US" sz="1600" kern="1200" dirty="0"/>
        </a:p>
      </dsp:txBody>
      <dsp:txXfrm>
        <a:off x="31070" y="1461268"/>
        <a:ext cx="5185200" cy="574340"/>
      </dsp:txXfrm>
    </dsp:sp>
    <dsp:sp modelId="{9718E9C7-B36A-4516-9D96-F5624115C3B1}">
      <dsp:nvSpPr>
        <dsp:cNvPr id="0" name=""/>
        <dsp:cNvSpPr/>
      </dsp:nvSpPr>
      <dsp:spPr>
        <a:xfrm>
          <a:off x="0" y="2112758"/>
          <a:ext cx="5247340" cy="636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Give a reason for why they might lie? How do they benefit?</a:t>
          </a:r>
          <a:endParaRPr lang="en-US" sz="1600" kern="1200"/>
        </a:p>
      </dsp:txBody>
      <dsp:txXfrm>
        <a:off x="31070" y="2143828"/>
        <a:ext cx="5185200" cy="574340"/>
      </dsp:txXfrm>
    </dsp:sp>
    <dsp:sp modelId="{B0CC501C-1C8E-448D-81EC-3E00FB36E3BB}">
      <dsp:nvSpPr>
        <dsp:cNvPr id="0" name=""/>
        <dsp:cNvSpPr/>
      </dsp:nvSpPr>
      <dsp:spPr>
        <a:xfrm>
          <a:off x="0" y="2795319"/>
          <a:ext cx="5247340" cy="6364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Is it possible to lie by accident?</a:t>
          </a:r>
          <a:endParaRPr lang="en-US" sz="1600" kern="1200" dirty="0"/>
        </a:p>
      </dsp:txBody>
      <dsp:txXfrm>
        <a:off x="31070" y="2826389"/>
        <a:ext cx="5185200" cy="57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4D433-E828-477A-A73D-8F638D90A4B3}">
      <dsp:nvSpPr>
        <dsp:cNvPr id="0" name=""/>
        <dsp:cNvSpPr/>
      </dsp:nvSpPr>
      <dsp:spPr>
        <a:xfrm>
          <a:off x="0" y="64156"/>
          <a:ext cx="10515600" cy="7985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What truth do you want the reader to be aware of?</a:t>
          </a:r>
          <a:endParaRPr lang="en-US" sz="2000" kern="1200" dirty="0"/>
        </a:p>
      </dsp:txBody>
      <dsp:txXfrm>
        <a:off x="38981" y="103137"/>
        <a:ext cx="10437638" cy="720563"/>
      </dsp:txXfrm>
    </dsp:sp>
    <dsp:sp modelId="{E551A79F-9FEC-448E-92BE-543741376565}">
      <dsp:nvSpPr>
        <dsp:cNvPr id="0" name=""/>
        <dsp:cNvSpPr/>
      </dsp:nvSpPr>
      <dsp:spPr>
        <a:xfrm>
          <a:off x="0" y="920281"/>
          <a:ext cx="10515600" cy="7985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Is this truth hidden from them?</a:t>
          </a:r>
          <a:endParaRPr lang="en-US" sz="2000" kern="1200" dirty="0"/>
        </a:p>
      </dsp:txBody>
      <dsp:txXfrm>
        <a:off x="38981" y="959262"/>
        <a:ext cx="10437638" cy="720563"/>
      </dsp:txXfrm>
    </dsp:sp>
    <dsp:sp modelId="{F77E4355-A57C-4E39-9932-DD4C1FFC5EC2}">
      <dsp:nvSpPr>
        <dsp:cNvPr id="0" name=""/>
        <dsp:cNvSpPr/>
      </dsp:nvSpPr>
      <dsp:spPr>
        <a:xfrm>
          <a:off x="0" y="1776406"/>
          <a:ext cx="10515600" cy="7985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Why is it important to you? </a:t>
          </a:r>
          <a:endParaRPr lang="en-US" sz="2000" kern="1200" dirty="0"/>
        </a:p>
      </dsp:txBody>
      <dsp:txXfrm>
        <a:off x="38981" y="1815387"/>
        <a:ext cx="10437638" cy="720563"/>
      </dsp:txXfrm>
    </dsp:sp>
    <dsp:sp modelId="{72119478-0B8A-4DC5-AE68-1167C6AB447E}">
      <dsp:nvSpPr>
        <dsp:cNvPr id="0" name=""/>
        <dsp:cNvSpPr/>
      </dsp:nvSpPr>
      <dsp:spPr>
        <a:xfrm>
          <a:off x="0" y="2632531"/>
          <a:ext cx="10515600" cy="7985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Your personal view is important, we want to hear your voice come through in any form you choose</a:t>
          </a:r>
          <a:endParaRPr lang="en-US" sz="2000" kern="1200" dirty="0"/>
        </a:p>
      </dsp:txBody>
      <dsp:txXfrm>
        <a:off x="38981" y="2671512"/>
        <a:ext cx="10437638" cy="720563"/>
      </dsp:txXfrm>
    </dsp:sp>
    <dsp:sp modelId="{366E9DFB-6445-42D6-B750-0EA62150CE20}">
      <dsp:nvSpPr>
        <dsp:cNvPr id="0" name=""/>
        <dsp:cNvSpPr/>
      </dsp:nvSpPr>
      <dsp:spPr>
        <a:xfrm>
          <a:off x="0" y="3488656"/>
          <a:ext cx="10515600" cy="7985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However, your voice will always come across stronger if your writing is supported by the facts!</a:t>
          </a:r>
          <a:endParaRPr lang="en-US" sz="2000" kern="1200" dirty="0"/>
        </a:p>
      </dsp:txBody>
      <dsp:txXfrm>
        <a:off x="38981" y="3527637"/>
        <a:ext cx="10437638" cy="7205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E082A-2B9A-42C8-A321-52472CDDB658}" type="datetimeFigureOut">
              <a:rPr lang="en-GB" smtClean="0"/>
              <a:t>21/10/2025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29E70-1BC0-44F9-A653-65F4404E510A}" type="slidenum">
              <a:rPr lang="en-GB" smtClean="0"/>
              <a:t>‹#›</a:t>
            </a:fld>
            <a:endParaRPr lang="en-GB"/>
          </a:p>
        </p:txBody>
      </p:sp>
    </p:spTree>
    <p:extLst>
      <p:ext uri="{BB962C8B-B14F-4D97-AF65-F5344CB8AC3E}">
        <p14:creationId xmlns:p14="http://schemas.microsoft.com/office/powerpoint/2010/main" val="184076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idea of this slide is to introduce truth as a concept to student. Everyone has some idea of what truth entails, so it is important to get students thinking along the same lines.</a:t>
            </a:r>
          </a:p>
          <a:p>
            <a:endParaRPr lang="en-GB" dirty="0"/>
          </a:p>
          <a:p>
            <a:r>
              <a:rPr lang="en-GB" dirty="0"/>
              <a:t>These definitions come from the Oxford and Merriam-Webster Dictionaries, and are established definitions of truth in a British and US context.</a:t>
            </a:r>
          </a:p>
          <a:p>
            <a:endParaRPr lang="en-GB" dirty="0"/>
          </a:p>
          <a:p>
            <a:r>
              <a:rPr lang="en-GB" dirty="0"/>
              <a:t>Ask them to list things which are ‘true’. Then ask why those things are considered to be true.</a:t>
            </a:r>
          </a:p>
          <a:p>
            <a:endParaRPr lang="en-GB" dirty="0"/>
          </a:p>
          <a:p>
            <a:r>
              <a:rPr lang="en-GB" dirty="0"/>
              <a:t>It may be worth asking them to pick out the words used here </a:t>
            </a:r>
            <a:r>
              <a:rPr lang="en-GB" dirty="0" err="1"/>
              <a:t>ie</a:t>
            </a:r>
            <a:r>
              <a:rPr lang="en-GB" dirty="0"/>
              <a:t> established, verified, fact, to ground the idea that </a:t>
            </a:r>
            <a:r>
              <a:rPr lang="en-GB" b="1" dirty="0"/>
              <a:t>truths are often objective or, at least, well-researched and supported by a reasoned argument</a:t>
            </a:r>
            <a:r>
              <a:rPr lang="en-GB" dirty="0"/>
              <a:t>.</a:t>
            </a:r>
          </a:p>
          <a:p>
            <a:endParaRPr lang="en-GB" dirty="0"/>
          </a:p>
          <a:p>
            <a:r>
              <a:rPr lang="en-GB" dirty="0"/>
              <a:t>Using these, we would suggest </a:t>
            </a:r>
            <a:r>
              <a:rPr lang="en-GB" b="1" dirty="0"/>
              <a:t>coming to a shared definition</a:t>
            </a:r>
            <a:r>
              <a:rPr lang="en-GB" dirty="0"/>
              <a:t> for the class/as a class.</a:t>
            </a:r>
          </a:p>
          <a:p>
            <a:endParaRPr lang="en-GB" dirty="0"/>
          </a:p>
          <a:p>
            <a:r>
              <a:rPr lang="en-GB" dirty="0"/>
              <a:t>What about lies? Is there really a difference between lying and telling untruths? Where do they draw the line? </a:t>
            </a:r>
          </a:p>
          <a:p>
            <a:endParaRPr lang="en-GB" dirty="0"/>
          </a:p>
        </p:txBody>
      </p:sp>
      <p:sp>
        <p:nvSpPr>
          <p:cNvPr id="4" name="Slide Number Placeholder 3"/>
          <p:cNvSpPr>
            <a:spLocks noGrp="1"/>
          </p:cNvSpPr>
          <p:nvPr>
            <p:ph type="sldNum" sz="quarter" idx="5"/>
          </p:nvPr>
        </p:nvSpPr>
        <p:spPr/>
        <p:txBody>
          <a:bodyPr/>
          <a:lstStyle/>
          <a:p>
            <a:fld id="{46A29E70-1BC0-44F9-A653-65F4404E510A}" type="slidenum">
              <a:rPr lang="en-GB" smtClean="0"/>
              <a:t>2</a:t>
            </a:fld>
            <a:endParaRPr lang="en-GB"/>
          </a:p>
        </p:txBody>
      </p:sp>
    </p:spTree>
    <p:extLst>
      <p:ext uri="{BB962C8B-B14F-4D97-AF65-F5344CB8AC3E}">
        <p14:creationId xmlns:p14="http://schemas.microsoft.com/office/powerpoint/2010/main" val="160171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used to introduce the idea that truth is contested and can be personal but should nevertheless be rooted in fact.</a:t>
            </a:r>
          </a:p>
          <a:p>
            <a:endParaRPr lang="en-GB" dirty="0"/>
          </a:p>
          <a:p>
            <a:r>
              <a:rPr lang="en-GB" dirty="0"/>
              <a:t>We also introduce the idea that truth can be difficult to find. It must be arrived at through some kind of effort and research – we want entries to be well-researched, so it is an important point of repetition!</a:t>
            </a:r>
          </a:p>
          <a:p>
            <a:endParaRPr lang="en-GB" dirty="0"/>
          </a:p>
          <a:p>
            <a:r>
              <a:rPr lang="en-GB" dirty="0"/>
              <a:t>You could encourage both </a:t>
            </a:r>
            <a:r>
              <a:rPr lang="en-GB" b="1" dirty="0"/>
              <a:t>personal examples</a:t>
            </a:r>
            <a:r>
              <a:rPr lang="en-GB" dirty="0"/>
              <a:t> (e.g. childhood beliefs, myths, sayings) and </a:t>
            </a:r>
            <a:r>
              <a:rPr lang="en-GB" b="1" dirty="0"/>
              <a:t>societal examples</a:t>
            </a:r>
            <a:r>
              <a:rPr lang="en-GB" dirty="0"/>
              <a:t> (e.g. historical or scientific ideas that were later corrected).</a:t>
            </a:r>
          </a:p>
          <a:p>
            <a:endParaRPr lang="en-GB" dirty="0"/>
          </a:p>
          <a:p>
            <a:r>
              <a:rPr lang="en-GB" dirty="0"/>
              <a:t>Remind students: it’s fine if the example is light-hearted or serious. The important thing here would be getting them to reason why they thought the thing was true and the process by which they realised that it was false.</a:t>
            </a:r>
          </a:p>
          <a:p>
            <a:endParaRPr lang="en-GB" dirty="0"/>
          </a:p>
          <a:p>
            <a:r>
              <a:rPr lang="en-GB" dirty="0"/>
              <a:t>It is also important to highlight how </a:t>
            </a:r>
            <a:r>
              <a:rPr lang="en-GB" b="1" dirty="0"/>
              <a:t>new evidence</a:t>
            </a:r>
            <a:r>
              <a:rPr lang="en-GB" dirty="0"/>
              <a:t> or </a:t>
            </a:r>
            <a:r>
              <a:rPr lang="en-GB" b="1" dirty="0"/>
              <a:t>learning</a:t>
            </a:r>
            <a:r>
              <a:rPr lang="en-GB" dirty="0"/>
              <a:t> can change our understanding of what is true.</a:t>
            </a:r>
          </a:p>
          <a:p>
            <a:endParaRPr lang="en-GB" dirty="0"/>
          </a:p>
          <a:p>
            <a:r>
              <a:rPr lang="en-GB" dirty="0"/>
              <a:t>Link to the Orwell Youth Prize: writers and thinkers often challenge accepted “truths”, they may well want to orientate their writing around challenging something that has become taken as true, but isn’t. </a:t>
            </a:r>
          </a:p>
        </p:txBody>
      </p:sp>
      <p:sp>
        <p:nvSpPr>
          <p:cNvPr id="4" name="Slide Number Placeholder 3"/>
          <p:cNvSpPr>
            <a:spLocks noGrp="1"/>
          </p:cNvSpPr>
          <p:nvPr>
            <p:ph type="sldNum" sz="quarter" idx="5"/>
          </p:nvPr>
        </p:nvSpPr>
        <p:spPr/>
        <p:txBody>
          <a:bodyPr/>
          <a:lstStyle/>
          <a:p>
            <a:fld id="{46A29E70-1BC0-44F9-A653-65F4404E510A}" type="slidenum">
              <a:rPr lang="en-GB" smtClean="0"/>
              <a:t>3</a:t>
            </a:fld>
            <a:endParaRPr lang="en-GB"/>
          </a:p>
        </p:txBody>
      </p:sp>
    </p:spTree>
    <p:extLst>
      <p:ext uri="{BB962C8B-B14F-4D97-AF65-F5344CB8AC3E}">
        <p14:creationId xmlns:p14="http://schemas.microsoft.com/office/powerpoint/2010/main" val="377764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students may be familiar with Orwell’s work. It really is at the centre of what we do, and he has lots to say on truth. </a:t>
            </a:r>
          </a:p>
          <a:p>
            <a:endParaRPr lang="en-GB" dirty="0"/>
          </a:p>
          <a:p>
            <a:r>
              <a:rPr lang="en-GB" dirty="0"/>
              <a:t>His novels (1984, Animal Farm) show how those in power can distort truth to control a community/society.</a:t>
            </a:r>
          </a:p>
          <a:p>
            <a:endParaRPr lang="en-GB" dirty="0"/>
          </a:p>
          <a:p>
            <a:r>
              <a:rPr lang="en-GB" dirty="0"/>
              <a:t>Do students know what totalitarianism means? Totalitarianism is form of government that theoretically permits no individual freedom and that seeks to subordinate all aspects of individual life to the authority of the state. What do they think would happen to truth in those circumstances?</a:t>
            </a:r>
          </a:p>
          <a:p>
            <a:endParaRPr lang="en-GB" dirty="0"/>
          </a:p>
          <a:p>
            <a:r>
              <a:rPr lang="en-GB" dirty="0"/>
              <a:t>The final point asks what we need to do to find the truth – Orwell took it upon himself to see Paris, Wigan, London etc and report back to the nation what he saw. This was to raise awareness and to inform the public, who may have been misinformed or simply had not known the extent of poverty. </a:t>
            </a:r>
          </a:p>
          <a:p>
            <a:endParaRPr lang="en-GB" dirty="0"/>
          </a:p>
          <a:p>
            <a:r>
              <a:rPr lang="en-GB" dirty="0"/>
              <a:t>In essays like Politics and the English Language, he argued that plain writing helps expose lies, the resource is available via this link: https://www.orwellfoundation.com/the-orwell-foundation/orwell/essays-and-other-works/politics-and-the-english-language/ </a:t>
            </a:r>
          </a:p>
          <a:p>
            <a:endParaRPr lang="en-GB" dirty="0"/>
          </a:p>
          <a:p>
            <a:r>
              <a:rPr lang="en-GB" dirty="0"/>
              <a:t>George Orwell believed clear, honest language was essential to finding and sharing truth</a:t>
            </a:r>
            <a:r>
              <a:rPr lang="en-GB"/>
              <a:t>. </a:t>
            </a:r>
            <a:endParaRPr lang="en-GB" dirty="0"/>
          </a:p>
          <a:p>
            <a:endParaRPr lang="en-GB" dirty="0"/>
          </a:p>
          <a:p>
            <a:r>
              <a:rPr lang="en-GB" dirty="0"/>
              <a:t>He warned that political spin and vague language can hide facts and mislead people.</a:t>
            </a:r>
          </a:p>
          <a:p>
            <a:endParaRPr lang="en-GB" dirty="0"/>
          </a:p>
          <a:p>
            <a:r>
              <a:rPr lang="en-GB" dirty="0"/>
              <a:t>For Orwell, telling the truth was a moral duty where writers should help people see reality as it is.</a:t>
            </a:r>
          </a:p>
          <a:p>
            <a:endParaRPr lang="en-GB" dirty="0"/>
          </a:p>
          <a:p>
            <a:r>
              <a:rPr lang="en-GB" dirty="0"/>
              <a:t>You could also ask: “Why do you think Orwell linked clear language with truth?” or “Can you think of modern examples where language is used to hide or twist facts?”</a:t>
            </a:r>
          </a:p>
        </p:txBody>
      </p:sp>
      <p:sp>
        <p:nvSpPr>
          <p:cNvPr id="4" name="Slide Number Placeholder 3"/>
          <p:cNvSpPr>
            <a:spLocks noGrp="1"/>
          </p:cNvSpPr>
          <p:nvPr>
            <p:ph type="sldNum" sz="quarter" idx="5"/>
          </p:nvPr>
        </p:nvSpPr>
        <p:spPr/>
        <p:txBody>
          <a:bodyPr/>
          <a:lstStyle/>
          <a:p>
            <a:fld id="{46A29E70-1BC0-44F9-A653-65F4404E510A}" type="slidenum">
              <a:rPr lang="en-GB" smtClean="0"/>
              <a:t>4</a:t>
            </a:fld>
            <a:endParaRPr lang="en-GB"/>
          </a:p>
        </p:txBody>
      </p:sp>
    </p:spTree>
    <p:extLst>
      <p:ext uri="{BB962C8B-B14F-4D97-AF65-F5344CB8AC3E}">
        <p14:creationId xmlns:p14="http://schemas.microsoft.com/office/powerpoint/2010/main" val="243728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by asking them to break down Orwell’s warning and answering the questions. Discuss. </a:t>
            </a:r>
          </a:p>
          <a:p>
            <a:endParaRPr lang="en-GB" dirty="0"/>
          </a:p>
          <a:p>
            <a:r>
              <a:rPr lang="en-GB" dirty="0"/>
              <a:t>Relate back to the previous slide and totalitarianism. Orwell was on the political left and fought in the Spanish Civil War against fascism. However, he found himself criticising those who supported Stalin’s USSR. He did so because the truth was being distorted by the totalitarian government, and its supporters or wartime allies in the U.K. Orwell had lengthy discussions about censorship at various points, including this piece where he questions the British government and the impact of Soviet propaganda: https://www.orwellfoundation.com/the-orwell-foundation/orwell/essays-and-other-works/the-freedom-of-the-press/ </a:t>
            </a:r>
          </a:p>
          <a:p>
            <a:endParaRPr lang="en-GB" dirty="0"/>
          </a:p>
          <a:p>
            <a:r>
              <a:rPr lang="en-GB" dirty="0"/>
              <a:t>If time permits, it is worth thinking about why his writing of Animal Farm would be considered unpopular or inconvenient in 1942? </a:t>
            </a:r>
          </a:p>
          <a:p>
            <a:endParaRPr lang="en-GB" dirty="0"/>
          </a:p>
          <a:p>
            <a:r>
              <a:rPr lang="en-GB" dirty="0"/>
              <a:t>Some other things for students to consider, which may be familiar for some studying the History curriculum:</a:t>
            </a:r>
          </a:p>
          <a:p>
            <a:endParaRPr lang="en-GB" dirty="0"/>
          </a:p>
          <a:p>
            <a:r>
              <a:rPr lang="en-GB" dirty="0"/>
              <a:t>Check evidence and sources before sharing information.</a:t>
            </a:r>
          </a:p>
          <a:p>
            <a:endParaRPr lang="en-GB" dirty="0"/>
          </a:p>
          <a:p>
            <a:r>
              <a:rPr lang="en-GB" dirty="0"/>
              <a:t>Challenge misinformation respectfully.</a:t>
            </a:r>
          </a:p>
          <a:p>
            <a:endParaRPr lang="en-GB" dirty="0"/>
          </a:p>
          <a:p>
            <a:r>
              <a:rPr lang="en-GB" dirty="0"/>
              <a:t>Value honesty in your own writing and conversations.</a:t>
            </a:r>
          </a:p>
          <a:p>
            <a:endParaRPr lang="en-GB" dirty="0"/>
          </a:p>
          <a:p>
            <a:r>
              <a:rPr lang="en-GB" dirty="0"/>
              <a:t>Look for multiple reliable sources.</a:t>
            </a:r>
          </a:p>
          <a:p>
            <a:endParaRPr lang="en-GB" dirty="0"/>
          </a:p>
          <a:p>
            <a:r>
              <a:rPr lang="en-GB" dirty="0"/>
              <a:t>Ask if there is credible evidence or expert consensus.</a:t>
            </a:r>
          </a:p>
          <a:p>
            <a:endParaRPr lang="en-GB" dirty="0"/>
          </a:p>
        </p:txBody>
      </p:sp>
      <p:sp>
        <p:nvSpPr>
          <p:cNvPr id="4" name="Slide Number Placeholder 3"/>
          <p:cNvSpPr>
            <a:spLocks noGrp="1"/>
          </p:cNvSpPr>
          <p:nvPr>
            <p:ph type="sldNum" sz="quarter" idx="5"/>
          </p:nvPr>
        </p:nvSpPr>
        <p:spPr/>
        <p:txBody>
          <a:bodyPr/>
          <a:lstStyle/>
          <a:p>
            <a:fld id="{46A29E70-1BC0-44F9-A653-65F4404E510A}" type="slidenum">
              <a:rPr lang="en-GB" smtClean="0"/>
              <a:t>5</a:t>
            </a:fld>
            <a:endParaRPr lang="en-GB"/>
          </a:p>
        </p:txBody>
      </p:sp>
    </p:spTree>
    <p:extLst>
      <p:ext uri="{BB962C8B-B14F-4D97-AF65-F5344CB8AC3E}">
        <p14:creationId xmlns:p14="http://schemas.microsoft.com/office/powerpoint/2010/main" val="396767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idea behind this slide is to get young people thinking about why people/institutions may not tell the truth – it may be worth asking why this happens in different contexts, is it for political support? For views? Etc, it is important to understand the reasoning behind the distortion of truth. One simple framing may be, who benefits if this lie is accepted? </a:t>
            </a:r>
          </a:p>
          <a:p>
            <a:endParaRPr lang="en-GB" dirty="0"/>
          </a:p>
          <a:p>
            <a:r>
              <a:rPr lang="en-GB" dirty="0"/>
              <a:t>Examples to get them started: </a:t>
            </a:r>
          </a:p>
          <a:p>
            <a:endParaRPr lang="en-GB" dirty="0"/>
          </a:p>
          <a:p>
            <a:r>
              <a:rPr lang="en-GB" dirty="0"/>
              <a:t>Governments or politicians (to gain votes or maintain power)</a:t>
            </a:r>
          </a:p>
          <a:p>
            <a:endParaRPr lang="en-GB" dirty="0"/>
          </a:p>
          <a:p>
            <a:r>
              <a:rPr lang="en-GB" dirty="0"/>
              <a:t>Companies or advertisers (to sell products)</a:t>
            </a:r>
          </a:p>
          <a:p>
            <a:endParaRPr lang="en-GB" dirty="0"/>
          </a:p>
          <a:p>
            <a:r>
              <a:rPr lang="en-GB" dirty="0"/>
              <a:t>Media outlets or social media posts (to attract attention or clicks)</a:t>
            </a:r>
          </a:p>
          <a:p>
            <a:endParaRPr lang="en-GB" dirty="0"/>
          </a:p>
          <a:p>
            <a:r>
              <a:rPr lang="en-GB" dirty="0"/>
              <a:t>Historical sources or propaganda (to influence opinion or rewrite history)</a:t>
            </a:r>
          </a:p>
          <a:p>
            <a:endParaRPr lang="en-GB" dirty="0"/>
          </a:p>
          <a:p>
            <a:r>
              <a:rPr lang="en-GB" dirty="0"/>
              <a:t>Encourage students to suggest evidence for their examples—news reports, fact-checking sites, books, public records etc. It may help to consider what makes for a reliable source.</a:t>
            </a:r>
          </a:p>
        </p:txBody>
      </p:sp>
      <p:sp>
        <p:nvSpPr>
          <p:cNvPr id="4" name="Slide Number Placeholder 3"/>
          <p:cNvSpPr>
            <a:spLocks noGrp="1"/>
          </p:cNvSpPr>
          <p:nvPr>
            <p:ph type="sldNum" sz="quarter" idx="5"/>
          </p:nvPr>
        </p:nvSpPr>
        <p:spPr/>
        <p:txBody>
          <a:bodyPr/>
          <a:lstStyle/>
          <a:p>
            <a:fld id="{46A29E70-1BC0-44F9-A653-65F4404E510A}" type="slidenum">
              <a:rPr lang="en-GB" smtClean="0"/>
              <a:t>6</a:t>
            </a:fld>
            <a:endParaRPr lang="en-GB"/>
          </a:p>
        </p:txBody>
      </p:sp>
    </p:spTree>
    <p:extLst>
      <p:ext uri="{BB962C8B-B14F-4D97-AF65-F5344CB8AC3E}">
        <p14:creationId xmlns:p14="http://schemas.microsoft.com/office/powerpoint/2010/main" val="133078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regularly receive submissions as short stories, essays, poems, graphic novels, scripts, game designs, and more, so encourage expression through whatever medium they feel most confident with. We want to see them express themselves.</a:t>
            </a:r>
          </a:p>
          <a:p>
            <a:endParaRPr lang="en-GB" dirty="0"/>
          </a:p>
          <a:p>
            <a:r>
              <a:rPr lang="en-GB" dirty="0"/>
              <a:t>Similarly, it is worth relating this to the following judging criteria: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you are writing, you should consider:</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Political purpose</a:t>
            </a:r>
            <a:r>
              <a:rPr lang="en-GB" sz="1200" kern="1200" dirty="0">
                <a:solidFill>
                  <a:schemeClr val="tx1"/>
                </a:solidFill>
                <a:effectLst/>
                <a:latin typeface="+mn-lt"/>
                <a:ea typeface="+mn-ea"/>
                <a:cs typeface="+mn-cs"/>
              </a:rPr>
              <a:t>: Give your writing a clear message or aim. Make people think about how the world could be better, highlight a problem, or encourage them to see society in a new way. Write about things you notice around you - your town, your street, or everyday life.</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Clarity of expression</a:t>
            </a:r>
            <a:r>
              <a:rPr lang="en-GB" sz="1200" kern="1200" dirty="0">
                <a:solidFill>
                  <a:schemeClr val="tx1"/>
                </a:solidFill>
                <a:effectLst/>
                <a:latin typeface="+mn-lt"/>
                <a:ea typeface="+mn-ea"/>
                <a:cs typeface="+mn-cs"/>
              </a:rPr>
              <a:t>: Make your ideas easy to understand. Good writing is clear and lets the reader see your thoughts without being distracted by complicated words. Avoid jargon and abstract nouns - use concrete, everyday language.</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Brave and independent thinking</a:t>
            </a:r>
            <a:r>
              <a:rPr lang="en-GB" sz="1200" kern="1200" dirty="0">
                <a:solidFill>
                  <a:schemeClr val="tx1"/>
                </a:solidFill>
                <a:effectLst/>
                <a:latin typeface="+mn-lt"/>
                <a:ea typeface="+mn-ea"/>
                <a:cs typeface="+mn-cs"/>
              </a:rPr>
              <a:t>: Be honest about what you really believe and what you’ve experienced. Think for yourself and question ideas, even if they are popular. Base what you write on evidence and be clear when you are giving your own opinion.</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Open and informed thinking</a:t>
            </a:r>
            <a:r>
              <a:rPr lang="en-GB" sz="1200" kern="1200" dirty="0">
                <a:solidFill>
                  <a:schemeClr val="tx1"/>
                </a:solidFill>
                <a:effectLst/>
                <a:latin typeface="+mn-lt"/>
                <a:ea typeface="+mn-ea"/>
                <a:cs typeface="+mn-cs"/>
              </a:rPr>
              <a:t>: Check your own views. Consider how others might feel and make sure your opinion is based on good information - not just your own bubble. </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Artful writing</a:t>
            </a:r>
            <a:r>
              <a:rPr lang="en-GB" sz="1200" kern="1200" dirty="0">
                <a:solidFill>
                  <a:schemeClr val="tx1"/>
                </a:solidFill>
                <a:effectLst/>
                <a:latin typeface="+mn-lt"/>
                <a:ea typeface="+mn-ea"/>
                <a:cs typeface="+mn-cs"/>
              </a:rPr>
              <a:t>: Use language in a way that sounds and feels good to read. Enjoy the rhythm of your words and share something you think is worth experiencing. </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Alignment to the theme</a:t>
            </a:r>
            <a:r>
              <a:rPr lang="en-GB" sz="1200" kern="1200" dirty="0">
                <a:solidFill>
                  <a:schemeClr val="tx1"/>
                </a:solidFill>
                <a:effectLst/>
                <a:latin typeface="+mn-lt"/>
                <a:ea typeface="+mn-ea"/>
                <a:cs typeface="+mn-cs"/>
              </a:rPr>
              <a:t>: Show how your writing explores the theme. Try to be original and clear. Think about what you have read - great writers are great readers - so draw on books, stories, or articles that inspire you.</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46A29E70-1BC0-44F9-A653-65F4404E510A}" type="slidenum">
              <a:rPr lang="en-GB" smtClean="0"/>
              <a:t>7</a:t>
            </a:fld>
            <a:endParaRPr lang="en-GB"/>
          </a:p>
        </p:txBody>
      </p:sp>
    </p:spTree>
    <p:extLst>
      <p:ext uri="{BB962C8B-B14F-4D97-AF65-F5344CB8AC3E}">
        <p14:creationId xmlns:p14="http://schemas.microsoft.com/office/powerpoint/2010/main" val="341910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A29E70-1BC0-44F9-A653-65F4404E510A}" type="slidenum">
              <a:rPr lang="en-GB" smtClean="0"/>
              <a:t>8</a:t>
            </a:fld>
            <a:endParaRPr lang="en-GB"/>
          </a:p>
        </p:txBody>
      </p:sp>
    </p:spTree>
    <p:extLst>
      <p:ext uri="{BB962C8B-B14F-4D97-AF65-F5344CB8AC3E}">
        <p14:creationId xmlns:p14="http://schemas.microsoft.com/office/powerpoint/2010/main" val="352791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99FA-7BB3-546D-3255-6EDA0C2E1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79E626-B947-365D-D474-C7DEB3FFBC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03B9DB-CD71-4C29-A038-C7A31CA8DE13}"/>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5" name="Footer Placeholder 4">
            <a:extLst>
              <a:ext uri="{FF2B5EF4-FFF2-40B4-BE49-F238E27FC236}">
                <a16:creationId xmlns:a16="http://schemas.microsoft.com/office/drawing/2014/main" id="{FA00DBEE-CCF1-1A0F-0CFA-94B956B11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09FDC-AE1F-557A-7ACC-054D371079FC}"/>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47163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3A82-523B-7A7B-B264-7BDC957FCA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B9ED0A-C898-4649-3182-70CE708E2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6FEB98-F797-10E4-463D-163469DA003B}"/>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5" name="Footer Placeholder 4">
            <a:extLst>
              <a:ext uri="{FF2B5EF4-FFF2-40B4-BE49-F238E27FC236}">
                <a16:creationId xmlns:a16="http://schemas.microsoft.com/office/drawing/2014/main" id="{5A0FE742-40FB-27D6-E8EA-E6DA210F2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A288DF-A60E-A337-5885-6B92CB566524}"/>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324476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19FFE-AEF2-2C44-A493-8B40AE02B4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433EA9-FD7C-FD0B-8DF1-463A9E9C26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200839-CBEA-0883-E9E1-AA2BBC4FE7DE}"/>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5" name="Footer Placeholder 4">
            <a:extLst>
              <a:ext uri="{FF2B5EF4-FFF2-40B4-BE49-F238E27FC236}">
                <a16:creationId xmlns:a16="http://schemas.microsoft.com/office/drawing/2014/main" id="{07CFF9B9-C4F2-9170-A06E-16E0502306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A5F295-8C1F-281B-C8B6-C3C5E61C9433}"/>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177665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A92D-D347-24BA-514D-02F3DBB969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FB8324-14DD-D2CA-B610-AF7552F86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9D909-D043-DA30-1F0E-1A500C2183E9}"/>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5" name="Footer Placeholder 4">
            <a:extLst>
              <a:ext uri="{FF2B5EF4-FFF2-40B4-BE49-F238E27FC236}">
                <a16:creationId xmlns:a16="http://schemas.microsoft.com/office/drawing/2014/main" id="{26AFC087-9986-C0B1-E9EE-1CDF2F586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E2AD0-C3CC-A9A5-8D39-270131A90E90}"/>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45322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9DE5-9EF3-804D-4A79-D1CFA0B5F0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E832E9-C59C-66A4-7114-A5E876BA63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179598-D4F9-DA01-116A-D0F4B6B4983C}"/>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5" name="Footer Placeholder 4">
            <a:extLst>
              <a:ext uri="{FF2B5EF4-FFF2-40B4-BE49-F238E27FC236}">
                <a16:creationId xmlns:a16="http://schemas.microsoft.com/office/drawing/2014/main" id="{C4F27995-0E07-3C6B-A594-87FDAEB4B5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ED16E-EFB8-05D8-23D3-F4492907B648}"/>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417493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BE5D-6D39-D335-F99B-C549FBED1D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4FFC90-D2A4-2C24-8778-BE192EEB7E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6E7524-0A39-3D07-933A-0920D8DAFD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0EAE57-06A9-7196-C181-475224B84506}"/>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6" name="Footer Placeholder 5">
            <a:extLst>
              <a:ext uri="{FF2B5EF4-FFF2-40B4-BE49-F238E27FC236}">
                <a16:creationId xmlns:a16="http://schemas.microsoft.com/office/drawing/2014/main" id="{A7B4CB0B-DCEB-7285-9E6A-D0DD970150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236E4E-5564-4E74-EAF0-0745B1FF3B59}"/>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290063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88B9-7646-7C9A-8D6E-84E622DA64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E163FA-69C2-A5D1-7453-5160AE010F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36C98-162B-22A3-0B52-87B93138CD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8A509B-C999-A211-04BE-A996A0BD7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1FBD97-335F-1DCF-E87C-9A13677F5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36ED11-39B1-CFBF-B96F-EAAC048C90B0}"/>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8" name="Footer Placeholder 7">
            <a:extLst>
              <a:ext uri="{FF2B5EF4-FFF2-40B4-BE49-F238E27FC236}">
                <a16:creationId xmlns:a16="http://schemas.microsoft.com/office/drawing/2014/main" id="{2BD8255E-8A32-7BED-D272-5BC73A539C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EAEE8C-FA19-F215-E2C8-AAB6ED09B970}"/>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414043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ED9B-7BD9-230A-133F-E3A2D4B3E4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770245-2157-D842-CFAB-FB9B5C07BD99}"/>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4" name="Footer Placeholder 3">
            <a:extLst>
              <a:ext uri="{FF2B5EF4-FFF2-40B4-BE49-F238E27FC236}">
                <a16:creationId xmlns:a16="http://schemas.microsoft.com/office/drawing/2014/main" id="{8BDDE3A3-8145-0685-DC4F-70C54498ED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128AB2-6760-F3D4-2CFF-7CD0DDFCF335}"/>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20505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C5C94B-22C9-FA76-683F-1E0AE7A93590}"/>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3" name="Footer Placeholder 2">
            <a:extLst>
              <a:ext uri="{FF2B5EF4-FFF2-40B4-BE49-F238E27FC236}">
                <a16:creationId xmlns:a16="http://schemas.microsoft.com/office/drawing/2014/main" id="{CBA97A86-6315-0B0B-46ED-F2AD1350C1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252DCF-872F-466D-D7A9-D19BB18291C5}"/>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12410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7FF8-EE9C-0BC2-C991-9328A5641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4C681A-F2CC-40EF-7CB5-D3C28D163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321026-6303-9EA2-8B45-0D83821AC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676E5-985F-579C-2B12-FB752B145C50}"/>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6" name="Footer Placeholder 5">
            <a:extLst>
              <a:ext uri="{FF2B5EF4-FFF2-40B4-BE49-F238E27FC236}">
                <a16:creationId xmlns:a16="http://schemas.microsoft.com/office/drawing/2014/main" id="{77E718F0-0C96-C88D-AFDC-0DFE41030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7E8607-B1AD-AA90-99D8-9100661BC2BD}"/>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189801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55DF-AA53-7E30-CB61-855302DC0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C063C7-C18E-C519-2F03-B206E8D8B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FBE97B-1E1B-F34F-FE00-E33DDF0F6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F8A59-88BB-8FFC-D788-87CF6F5C5C6C}"/>
              </a:ext>
            </a:extLst>
          </p:cNvPr>
          <p:cNvSpPr>
            <a:spLocks noGrp="1"/>
          </p:cNvSpPr>
          <p:nvPr>
            <p:ph type="dt" sz="half" idx="10"/>
          </p:nvPr>
        </p:nvSpPr>
        <p:spPr/>
        <p:txBody>
          <a:bodyPr/>
          <a:lstStyle/>
          <a:p>
            <a:fld id="{E0BF0C9F-100D-4CDA-8221-3AFE394B931F}" type="datetimeFigureOut">
              <a:rPr lang="en-GB" smtClean="0"/>
              <a:t>21/10/2025</a:t>
            </a:fld>
            <a:endParaRPr lang="en-GB"/>
          </a:p>
        </p:txBody>
      </p:sp>
      <p:sp>
        <p:nvSpPr>
          <p:cNvPr id="6" name="Footer Placeholder 5">
            <a:extLst>
              <a:ext uri="{FF2B5EF4-FFF2-40B4-BE49-F238E27FC236}">
                <a16:creationId xmlns:a16="http://schemas.microsoft.com/office/drawing/2014/main" id="{A1F1A114-FF2D-FA74-1136-154F9FE48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CB52CE-7EF9-C9E0-864C-D1C4141B54F4}"/>
              </a:ext>
            </a:extLst>
          </p:cNvPr>
          <p:cNvSpPr>
            <a:spLocks noGrp="1"/>
          </p:cNvSpPr>
          <p:nvPr>
            <p:ph type="sldNum" sz="quarter" idx="12"/>
          </p:nvPr>
        </p:nvSpPr>
        <p:spPr/>
        <p:txBody>
          <a:bodyPr/>
          <a:lstStyle/>
          <a:p>
            <a:fld id="{4E62A548-F3DA-4060-8909-49EC7466E5A9}" type="slidenum">
              <a:rPr lang="en-GB" smtClean="0"/>
              <a:t>‹#›</a:t>
            </a:fld>
            <a:endParaRPr lang="en-GB"/>
          </a:p>
        </p:txBody>
      </p:sp>
    </p:spTree>
    <p:extLst>
      <p:ext uri="{BB962C8B-B14F-4D97-AF65-F5344CB8AC3E}">
        <p14:creationId xmlns:p14="http://schemas.microsoft.com/office/powerpoint/2010/main" val="240586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979107-01A8-34AA-6F52-5AF7FC8F98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CA0583-47BF-D078-92C7-8CCD2B617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750413-1B85-1C79-06F1-6CC4AEF74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BF0C9F-100D-4CDA-8221-3AFE394B931F}" type="datetimeFigureOut">
              <a:rPr lang="en-GB" smtClean="0"/>
              <a:t>21/10/2025</a:t>
            </a:fld>
            <a:endParaRPr lang="en-GB"/>
          </a:p>
        </p:txBody>
      </p:sp>
      <p:sp>
        <p:nvSpPr>
          <p:cNvPr id="5" name="Footer Placeholder 4">
            <a:extLst>
              <a:ext uri="{FF2B5EF4-FFF2-40B4-BE49-F238E27FC236}">
                <a16:creationId xmlns:a16="http://schemas.microsoft.com/office/drawing/2014/main" id="{D112F11A-D51C-1323-D155-5B3C580948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2425413-F74C-6066-98AA-84209E0AE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62A548-F3DA-4060-8909-49EC7466E5A9}" type="slidenum">
              <a:rPr lang="en-GB" smtClean="0"/>
              <a:t>‹#›</a:t>
            </a:fld>
            <a:endParaRPr lang="en-GB"/>
          </a:p>
        </p:txBody>
      </p:sp>
    </p:spTree>
    <p:extLst>
      <p:ext uri="{BB962C8B-B14F-4D97-AF65-F5344CB8AC3E}">
        <p14:creationId xmlns:p14="http://schemas.microsoft.com/office/powerpoint/2010/main" val="1712003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orwellfoundation.com/the-orwell-foundation/orwell/essays-and-other-work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F8E3-109A-636E-3F92-BE8074123F19}"/>
              </a:ext>
            </a:extLst>
          </p:cNvPr>
          <p:cNvSpPr>
            <a:spLocks noGrp="1"/>
          </p:cNvSpPr>
          <p:nvPr>
            <p:ph type="ctrTitle"/>
          </p:nvPr>
        </p:nvSpPr>
        <p:spPr/>
        <p:txBody>
          <a:bodyPr/>
          <a:lstStyle/>
          <a:p>
            <a:r>
              <a:rPr lang="en-GB"/>
              <a:t>Truth </a:t>
            </a:r>
            <a:endParaRPr lang="en-GB" dirty="0"/>
          </a:p>
        </p:txBody>
      </p:sp>
      <p:sp>
        <p:nvSpPr>
          <p:cNvPr id="3" name="Subtitle 2">
            <a:extLst>
              <a:ext uri="{FF2B5EF4-FFF2-40B4-BE49-F238E27FC236}">
                <a16:creationId xmlns:a16="http://schemas.microsoft.com/office/drawing/2014/main" id="{0CF5B0A0-5E48-242A-07E8-997041ABCCB3}"/>
              </a:ext>
            </a:extLst>
          </p:cNvPr>
          <p:cNvSpPr>
            <a:spLocks noGrp="1"/>
          </p:cNvSpPr>
          <p:nvPr>
            <p:ph type="subTitle" idx="1"/>
          </p:nvPr>
        </p:nvSpPr>
        <p:spPr/>
        <p:txBody>
          <a:bodyPr/>
          <a:lstStyle/>
          <a:p>
            <a:endParaRPr lang="en-GB" dirty="0"/>
          </a:p>
        </p:txBody>
      </p:sp>
      <p:pic>
        <p:nvPicPr>
          <p:cNvPr id="5" name="Picture 4" descr="A person and person with a camera&#10;&#10;AI-generated content may be incorrect.">
            <a:extLst>
              <a:ext uri="{FF2B5EF4-FFF2-40B4-BE49-F238E27FC236}">
                <a16:creationId xmlns:a16="http://schemas.microsoft.com/office/drawing/2014/main" id="{9B6BA46C-38F9-FA7A-26F9-8D59C8723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00743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F69D3-C4F0-3D63-B6B0-D0D726EE8D1E}"/>
              </a:ext>
            </a:extLst>
          </p:cNvPr>
          <p:cNvSpPr>
            <a:spLocks noGrp="1"/>
          </p:cNvSpPr>
          <p:nvPr>
            <p:ph type="title"/>
          </p:nvPr>
        </p:nvSpPr>
        <p:spPr>
          <a:xfrm>
            <a:off x="630936" y="640080"/>
            <a:ext cx="4818888" cy="1481328"/>
          </a:xfrm>
        </p:spPr>
        <p:txBody>
          <a:bodyPr anchor="b">
            <a:normAutofit/>
          </a:bodyPr>
          <a:lstStyle/>
          <a:p>
            <a:r>
              <a:rPr lang="en-GB" sz="5400" dirty="0"/>
              <a:t>What is truth?</a:t>
            </a: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CAF20C-ABD8-8135-56EB-AC2F367867DB}"/>
              </a:ext>
            </a:extLst>
          </p:cNvPr>
          <p:cNvSpPr>
            <a:spLocks noGrp="1"/>
          </p:cNvSpPr>
          <p:nvPr>
            <p:ph idx="1"/>
          </p:nvPr>
        </p:nvSpPr>
        <p:spPr>
          <a:xfrm>
            <a:off x="630936" y="2660904"/>
            <a:ext cx="4818888" cy="3547872"/>
          </a:xfrm>
        </p:spPr>
        <p:txBody>
          <a:bodyPr anchor="t">
            <a:normAutofit/>
          </a:bodyPr>
          <a:lstStyle/>
          <a:p>
            <a:r>
              <a:rPr lang="en-GB" sz="2200" dirty="0"/>
              <a:t>“Being in agreement with fact or reality”</a:t>
            </a:r>
          </a:p>
          <a:p>
            <a:r>
              <a:rPr lang="en-GB" sz="2200" dirty="0"/>
              <a:t>“The state of being the case”</a:t>
            </a:r>
          </a:p>
          <a:p>
            <a:r>
              <a:rPr lang="en-GB" sz="2200" dirty="0"/>
              <a:t>“An established or verified fact”</a:t>
            </a:r>
          </a:p>
          <a:p>
            <a:endParaRPr lang="en-GB" sz="2200" dirty="0"/>
          </a:p>
          <a:p>
            <a:r>
              <a:rPr lang="en-GB" sz="2200" dirty="0"/>
              <a:t>What is the opposite of truth?</a:t>
            </a:r>
          </a:p>
          <a:p>
            <a:r>
              <a:rPr lang="en-GB" sz="2200" dirty="0"/>
              <a:t>Untruth: a false statement</a:t>
            </a:r>
          </a:p>
          <a:p>
            <a:r>
              <a:rPr lang="en-GB" sz="2200" dirty="0"/>
              <a:t>Lie: an intentionally false statement.</a:t>
            </a:r>
          </a:p>
        </p:txBody>
      </p:sp>
      <p:pic>
        <p:nvPicPr>
          <p:cNvPr id="4" name="Google Shape;125;p19">
            <a:extLst>
              <a:ext uri="{FF2B5EF4-FFF2-40B4-BE49-F238E27FC236}">
                <a16:creationId xmlns:a16="http://schemas.microsoft.com/office/drawing/2014/main" id="{F09CFE91-89CE-1E30-EA9B-6AFEBBA51931}"/>
              </a:ext>
            </a:extLst>
          </p:cNvPr>
          <p:cNvPicPr preferRelativeResize="0">
            <a:picLocks/>
          </p:cNvPicPr>
          <p:nvPr/>
        </p:nvPicPr>
        <p:blipFill rotWithShape="1">
          <a:blip r:embed="rId3"/>
          <a:stretch/>
        </p:blipFill>
        <p:spPr>
          <a:xfrm>
            <a:off x="6099048" y="699516"/>
            <a:ext cx="5458968" cy="5458968"/>
          </a:xfrm>
          <a:prstGeom prst="rect">
            <a:avLst/>
          </a:prstGeom>
          <a:noFill/>
        </p:spPr>
      </p:pic>
    </p:spTree>
    <p:extLst>
      <p:ext uri="{BB962C8B-B14F-4D97-AF65-F5344CB8AC3E}">
        <p14:creationId xmlns:p14="http://schemas.microsoft.com/office/powerpoint/2010/main" val="366907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1AE5A-5EEE-DD32-FA76-596114CE1C4F}"/>
              </a:ext>
            </a:extLst>
          </p:cNvPr>
          <p:cNvSpPr>
            <a:spLocks noGrp="1"/>
          </p:cNvSpPr>
          <p:nvPr>
            <p:ph type="title"/>
          </p:nvPr>
        </p:nvSpPr>
        <p:spPr>
          <a:xfrm>
            <a:off x="630936" y="640080"/>
            <a:ext cx="4818888" cy="1481328"/>
          </a:xfrm>
        </p:spPr>
        <p:txBody>
          <a:bodyPr anchor="b">
            <a:normAutofit/>
          </a:bodyPr>
          <a:lstStyle/>
          <a:p>
            <a:r>
              <a:rPr lang="en-GB" sz="5000" dirty="0"/>
              <a:t>Starting small on a </a:t>
            </a:r>
            <a:r>
              <a:rPr lang="en-GB" sz="5000" b="1" dirty="0"/>
              <a:t>big</a:t>
            </a:r>
            <a:r>
              <a:rPr lang="en-GB" sz="5000" dirty="0"/>
              <a:t> theme</a:t>
            </a:r>
          </a:p>
        </p:txBody>
      </p:sp>
      <p:sp>
        <p:nvSpPr>
          <p:cNvPr id="4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25;p19">
            <a:extLst>
              <a:ext uri="{FF2B5EF4-FFF2-40B4-BE49-F238E27FC236}">
                <a16:creationId xmlns:a16="http://schemas.microsoft.com/office/drawing/2014/main" id="{7D2CA4B2-8B81-63FB-8183-AF2B8F08E3C6}"/>
              </a:ext>
            </a:extLst>
          </p:cNvPr>
          <p:cNvPicPr preferRelativeResize="0">
            <a:picLocks/>
          </p:cNvPicPr>
          <p:nvPr/>
        </p:nvPicPr>
        <p:blipFill rotWithShape="1">
          <a:blip r:embed="rId3"/>
          <a:srcRect r="-2" b="-2"/>
          <a:stretch>
            <a:fillRect/>
          </a:stretch>
        </p:blipFill>
        <p:spPr>
          <a:xfrm>
            <a:off x="6099048" y="699516"/>
            <a:ext cx="5458968" cy="5458968"/>
          </a:xfrm>
          <a:prstGeom prst="rect">
            <a:avLst/>
          </a:prstGeom>
          <a:noFill/>
        </p:spPr>
      </p:pic>
      <p:graphicFrame>
        <p:nvGraphicFramePr>
          <p:cNvPr id="5" name="Content Placeholder 2">
            <a:extLst>
              <a:ext uri="{FF2B5EF4-FFF2-40B4-BE49-F238E27FC236}">
                <a16:creationId xmlns:a16="http://schemas.microsoft.com/office/drawing/2014/main" id="{F4FB73D4-5D02-F6E8-3AFE-1E875303852D}"/>
              </a:ext>
            </a:extLst>
          </p:cNvPr>
          <p:cNvGraphicFramePr>
            <a:graphicFrameLocks noGrp="1"/>
          </p:cNvGraphicFramePr>
          <p:nvPr>
            <p:ph idx="1"/>
            <p:extLst>
              <p:ext uri="{D42A27DB-BD31-4B8C-83A1-F6EECF244321}">
                <p14:modId xmlns:p14="http://schemas.microsoft.com/office/powerpoint/2010/main" val="2085148227"/>
              </p:ext>
            </p:extLst>
          </p:nvPr>
        </p:nvGraphicFramePr>
        <p:xfrm>
          <a:off x="630936" y="2660904"/>
          <a:ext cx="4818888" cy="3547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624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F92D6C2-3349-AC4C-804D-697BAFF55002}"/>
              </a:ext>
            </a:extLst>
          </p:cNvPr>
          <p:cNvSpPr>
            <a:spLocks noGrp="1"/>
          </p:cNvSpPr>
          <p:nvPr>
            <p:ph type="title"/>
          </p:nvPr>
        </p:nvSpPr>
        <p:spPr>
          <a:xfrm>
            <a:off x="838200" y="365125"/>
            <a:ext cx="10515600" cy="1325563"/>
          </a:xfrm>
        </p:spPr>
        <p:txBody>
          <a:bodyPr>
            <a:normAutofit/>
          </a:bodyPr>
          <a:lstStyle/>
          <a:p>
            <a:r>
              <a:rPr lang="en-GB" dirty="0"/>
              <a:t>Orwell’s desire for ‘Truth.’</a:t>
            </a:r>
          </a:p>
        </p:txBody>
      </p:sp>
      <p:pic>
        <p:nvPicPr>
          <p:cNvPr id="3" name="Google Shape;125;p19">
            <a:extLst>
              <a:ext uri="{FF2B5EF4-FFF2-40B4-BE49-F238E27FC236}">
                <a16:creationId xmlns:a16="http://schemas.microsoft.com/office/drawing/2014/main" id="{12FAD3F0-F895-26E8-9CCA-9374129E4210}"/>
              </a:ext>
            </a:extLst>
          </p:cNvPr>
          <p:cNvPicPr preferRelativeResize="0">
            <a:picLocks/>
          </p:cNvPicPr>
          <p:nvPr/>
        </p:nvPicPr>
        <p:blipFill rotWithShape="1">
          <a:blip r:embed="rId3"/>
          <a:srcRect r="-2" b="-2"/>
          <a:stretch>
            <a:fillRect/>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E97EAF1-0EDD-40EE-7133-6A053098772D}"/>
              </a:ext>
            </a:extLst>
          </p:cNvPr>
          <p:cNvGraphicFramePr>
            <a:graphicFrameLocks noGrp="1"/>
          </p:cNvGraphicFramePr>
          <p:nvPr>
            <p:ph idx="1"/>
            <p:extLst>
              <p:ext uri="{D42A27DB-BD31-4B8C-83A1-F6EECF244321}">
                <p14:modId xmlns:p14="http://schemas.microsoft.com/office/powerpoint/2010/main" val="3301678589"/>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588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71634-9D26-E024-9CED-55F57AF00408}"/>
              </a:ext>
            </a:extLst>
          </p:cNvPr>
          <p:cNvSpPr>
            <a:spLocks noGrp="1"/>
          </p:cNvSpPr>
          <p:nvPr>
            <p:ph type="title"/>
          </p:nvPr>
        </p:nvSpPr>
        <p:spPr>
          <a:xfrm>
            <a:off x="630936" y="640080"/>
            <a:ext cx="4818888" cy="1481328"/>
          </a:xfrm>
        </p:spPr>
        <p:txBody>
          <a:bodyPr anchor="b">
            <a:normAutofit/>
          </a:bodyPr>
          <a:lstStyle/>
          <a:p>
            <a:r>
              <a:rPr lang="en-GB" sz="5000"/>
              <a:t>Orwell and finding truth</a:t>
            </a: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12B494-A442-162C-376B-3D75D43F9BC0}"/>
              </a:ext>
            </a:extLst>
          </p:cNvPr>
          <p:cNvSpPr>
            <a:spLocks noGrp="1"/>
          </p:cNvSpPr>
          <p:nvPr>
            <p:ph idx="1"/>
          </p:nvPr>
        </p:nvSpPr>
        <p:spPr>
          <a:xfrm>
            <a:off x="630936" y="2660904"/>
            <a:ext cx="4818888" cy="3547872"/>
          </a:xfrm>
        </p:spPr>
        <p:txBody>
          <a:bodyPr anchor="t">
            <a:normAutofit/>
          </a:bodyPr>
          <a:lstStyle/>
          <a:p>
            <a:r>
              <a:rPr lang="en-GB" sz="1700" dirty="0"/>
              <a:t>Orwell thought it important that truth, even when inconvenient or unpopular, must be defended.</a:t>
            </a:r>
          </a:p>
          <a:p>
            <a:r>
              <a:rPr lang="en-GB" sz="1700" dirty="0"/>
              <a:t>He also warned that “The very concept of objective truth is fading out of the world. Lies will pass into history.”</a:t>
            </a:r>
          </a:p>
          <a:p>
            <a:r>
              <a:rPr lang="en-GB" sz="1700" dirty="0"/>
              <a:t>What is the significance of this quote? </a:t>
            </a:r>
          </a:p>
          <a:p>
            <a:r>
              <a:rPr lang="en-GB" sz="1700" dirty="0"/>
              <a:t>What can an individual do? </a:t>
            </a:r>
          </a:p>
          <a:p>
            <a:r>
              <a:rPr lang="en-GB" sz="1700" dirty="0"/>
              <a:t>How can we know something is true?</a:t>
            </a:r>
          </a:p>
          <a:p>
            <a:r>
              <a:rPr lang="en-GB" sz="1700" dirty="0"/>
              <a:t>Orwell encourages us to ask </a:t>
            </a:r>
            <a:r>
              <a:rPr lang="en-GB" sz="1700" i="1" dirty="0"/>
              <a:t>who</a:t>
            </a:r>
            <a:r>
              <a:rPr lang="en-GB" sz="1700" dirty="0"/>
              <a:t> isn’t telling the truth, and </a:t>
            </a:r>
            <a:r>
              <a:rPr lang="en-GB" sz="1700" i="1" dirty="0"/>
              <a:t>why</a:t>
            </a:r>
            <a:r>
              <a:rPr lang="en-GB" sz="1700" dirty="0"/>
              <a:t> that might be.</a:t>
            </a:r>
          </a:p>
          <a:p>
            <a:endParaRPr lang="en-GB" sz="1700" dirty="0"/>
          </a:p>
        </p:txBody>
      </p:sp>
      <p:pic>
        <p:nvPicPr>
          <p:cNvPr id="4" name="Google Shape;125;p19">
            <a:extLst>
              <a:ext uri="{FF2B5EF4-FFF2-40B4-BE49-F238E27FC236}">
                <a16:creationId xmlns:a16="http://schemas.microsoft.com/office/drawing/2014/main" id="{02A25F4B-4BE5-99F9-8586-A72D55CA468C}"/>
              </a:ext>
            </a:extLst>
          </p:cNvPr>
          <p:cNvPicPr preferRelativeResize="0">
            <a:picLocks/>
          </p:cNvPicPr>
          <p:nvPr/>
        </p:nvPicPr>
        <p:blipFill rotWithShape="1">
          <a:blip r:embed="rId3"/>
          <a:srcRect r="-2" b="-2"/>
          <a:stretch>
            <a:fillRect/>
          </a:stretch>
        </p:blipFill>
        <p:spPr>
          <a:xfrm>
            <a:off x="6099048" y="699516"/>
            <a:ext cx="5458968" cy="5458968"/>
          </a:xfrm>
          <a:prstGeom prst="rect">
            <a:avLst/>
          </a:prstGeom>
          <a:noFill/>
        </p:spPr>
      </p:pic>
    </p:spTree>
    <p:extLst>
      <p:ext uri="{BB962C8B-B14F-4D97-AF65-F5344CB8AC3E}">
        <p14:creationId xmlns:p14="http://schemas.microsoft.com/office/powerpoint/2010/main" val="220735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25;p19">
            <a:extLst>
              <a:ext uri="{FF2B5EF4-FFF2-40B4-BE49-F238E27FC236}">
                <a16:creationId xmlns:a16="http://schemas.microsoft.com/office/drawing/2014/main" id="{A1265B59-D8AC-D823-0F75-7CB2ED87B340}"/>
              </a:ext>
            </a:extLst>
          </p:cNvPr>
          <p:cNvPicPr preferRelativeResize="0">
            <a:picLocks/>
          </p:cNvPicPr>
          <p:nvPr/>
        </p:nvPicPr>
        <p:blipFill rotWithShape="1">
          <a:blip r:embed="rId3"/>
          <a:srcRect l="9608" r="11503"/>
          <a:stretch>
            <a:fillRect/>
          </a:stretch>
        </p:blipFill>
        <p:spPr>
          <a:xfrm>
            <a:off x="-1" y="-2"/>
            <a:ext cx="5410198" cy="6858002"/>
          </a:xfrm>
          <a:prstGeom prst="rect">
            <a:avLst/>
          </a:prstGeom>
          <a:noFill/>
        </p:spPr>
      </p:pic>
      <p:sp useBgFill="1">
        <p:nvSpPr>
          <p:cNvPr id="23" name="Rectangle 2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B59D2-C019-B5F7-A649-717EAFA047E4}"/>
              </a:ext>
            </a:extLst>
          </p:cNvPr>
          <p:cNvSpPr>
            <a:spLocks noGrp="1"/>
          </p:cNvSpPr>
          <p:nvPr>
            <p:ph type="title"/>
          </p:nvPr>
        </p:nvSpPr>
        <p:spPr>
          <a:xfrm>
            <a:off x="6115317" y="405685"/>
            <a:ext cx="5464968" cy="1559301"/>
          </a:xfrm>
        </p:spPr>
        <p:txBody>
          <a:bodyPr>
            <a:normAutofit/>
          </a:bodyPr>
          <a:lstStyle/>
          <a:p>
            <a:r>
              <a:rPr lang="en-GB" sz="4000" dirty="0"/>
              <a:t>Who might not be telling the truth and why?</a:t>
            </a:r>
          </a:p>
        </p:txBody>
      </p:sp>
      <p:graphicFrame>
        <p:nvGraphicFramePr>
          <p:cNvPr id="5" name="Content Placeholder 2">
            <a:extLst>
              <a:ext uri="{FF2B5EF4-FFF2-40B4-BE49-F238E27FC236}">
                <a16:creationId xmlns:a16="http://schemas.microsoft.com/office/drawing/2014/main" id="{474EDBB2-8865-11D4-9D78-DDF04D54067E}"/>
              </a:ext>
            </a:extLst>
          </p:cNvPr>
          <p:cNvGraphicFramePr>
            <a:graphicFrameLocks noGrp="1"/>
          </p:cNvGraphicFramePr>
          <p:nvPr>
            <p:ph idx="1"/>
            <p:extLst>
              <p:ext uri="{D42A27DB-BD31-4B8C-83A1-F6EECF244321}">
                <p14:modId xmlns:p14="http://schemas.microsoft.com/office/powerpoint/2010/main" val="690563368"/>
              </p:ext>
            </p:extLst>
          </p:nvPr>
        </p:nvGraphicFramePr>
        <p:xfrm>
          <a:off x="6115317" y="2743200"/>
          <a:ext cx="5247340" cy="3496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568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oogle Shape;125;p19">
            <a:extLst>
              <a:ext uri="{FF2B5EF4-FFF2-40B4-BE49-F238E27FC236}">
                <a16:creationId xmlns:a16="http://schemas.microsoft.com/office/drawing/2014/main" id="{1A87FE74-5019-05A9-C175-B6717562C188}"/>
              </a:ext>
            </a:extLst>
          </p:cNvPr>
          <p:cNvPicPr preferRelativeResize="0">
            <a:picLocks/>
          </p:cNvPicPr>
          <p:nvPr/>
        </p:nvPicPr>
        <p:blipFill rotWithShape="1">
          <a:blip r:embed="rId3">
            <a:duotone>
              <a:schemeClr val="bg2">
                <a:shade val="45000"/>
                <a:satMod val="135000"/>
              </a:schemeClr>
              <a:prstClr val="white"/>
            </a:duotone>
          </a:blip>
          <a:srcRect t="27339" r="9091" b="21524"/>
          <a:stretch>
            <a:fillRect/>
          </a:stretch>
        </p:blipFill>
        <p:spPr>
          <a:xfrm>
            <a:off x="20" y="10"/>
            <a:ext cx="12191980" cy="6857990"/>
          </a:xfrm>
          <a:prstGeom prst="rect">
            <a:avLst/>
          </a:prstGeom>
          <a:noFill/>
        </p:spPr>
      </p:pic>
      <p:sp>
        <p:nvSpPr>
          <p:cNvPr id="25"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F8B14-FADC-953F-5163-067288E4A1F6}"/>
              </a:ext>
            </a:extLst>
          </p:cNvPr>
          <p:cNvSpPr>
            <a:spLocks noGrp="1"/>
          </p:cNvSpPr>
          <p:nvPr>
            <p:ph type="title"/>
          </p:nvPr>
        </p:nvSpPr>
        <p:spPr>
          <a:xfrm>
            <a:off x="838200" y="365125"/>
            <a:ext cx="10515600" cy="1325563"/>
          </a:xfrm>
        </p:spPr>
        <p:txBody>
          <a:bodyPr>
            <a:normAutofit/>
          </a:bodyPr>
          <a:lstStyle/>
          <a:p>
            <a:r>
              <a:rPr lang="en-GB" dirty="0"/>
              <a:t>Writing about truth</a:t>
            </a:r>
          </a:p>
        </p:txBody>
      </p:sp>
      <p:graphicFrame>
        <p:nvGraphicFramePr>
          <p:cNvPr id="5" name="Content Placeholder 2">
            <a:extLst>
              <a:ext uri="{FF2B5EF4-FFF2-40B4-BE49-F238E27FC236}">
                <a16:creationId xmlns:a16="http://schemas.microsoft.com/office/drawing/2014/main" id="{07E28B5C-5F77-3E37-0BE7-803E4425626F}"/>
              </a:ext>
            </a:extLst>
          </p:cNvPr>
          <p:cNvGraphicFramePr>
            <a:graphicFrameLocks noGrp="1"/>
          </p:cNvGraphicFramePr>
          <p:nvPr>
            <p:ph idx="1"/>
            <p:extLst>
              <p:ext uri="{D42A27DB-BD31-4B8C-83A1-F6EECF244321}">
                <p14:modId xmlns:p14="http://schemas.microsoft.com/office/powerpoint/2010/main" val="10367451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344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25;p19">
            <a:extLst>
              <a:ext uri="{FF2B5EF4-FFF2-40B4-BE49-F238E27FC236}">
                <a16:creationId xmlns:a16="http://schemas.microsoft.com/office/drawing/2014/main" id="{88DE6E89-BEFE-6C12-B210-FB7001A07F39}"/>
              </a:ext>
            </a:extLst>
          </p:cNvPr>
          <p:cNvPicPr preferRelativeResize="0">
            <a:picLocks/>
          </p:cNvPicPr>
          <p:nvPr/>
        </p:nvPicPr>
        <p:blipFill rotWithShape="1">
          <a:blip r:embed="rId3"/>
          <a:srcRect l="9608" r="11503"/>
          <a:stretch>
            <a:fillRect/>
          </a:stretch>
        </p:blipFill>
        <p:spPr>
          <a:xfrm>
            <a:off x="-1" y="-2"/>
            <a:ext cx="5410198" cy="6858002"/>
          </a:xfrm>
          <a:prstGeom prst="rect">
            <a:avLst/>
          </a:prstGeom>
          <a:noFill/>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C451F-226F-71AD-4832-2ADBE46FB4D0}"/>
              </a:ext>
            </a:extLst>
          </p:cNvPr>
          <p:cNvSpPr>
            <a:spLocks noGrp="1"/>
          </p:cNvSpPr>
          <p:nvPr>
            <p:ph type="title"/>
          </p:nvPr>
        </p:nvSpPr>
        <p:spPr>
          <a:xfrm>
            <a:off x="6115317" y="405685"/>
            <a:ext cx="5464968" cy="1559301"/>
          </a:xfrm>
        </p:spPr>
        <p:txBody>
          <a:bodyPr>
            <a:normAutofit/>
          </a:bodyPr>
          <a:lstStyle/>
          <a:p>
            <a:r>
              <a:rPr lang="en-GB" sz="4000" dirty="0"/>
              <a:t>Let’s get writing!</a:t>
            </a:r>
          </a:p>
        </p:txBody>
      </p:sp>
      <p:sp>
        <p:nvSpPr>
          <p:cNvPr id="3" name="Content Placeholder 2">
            <a:extLst>
              <a:ext uri="{FF2B5EF4-FFF2-40B4-BE49-F238E27FC236}">
                <a16:creationId xmlns:a16="http://schemas.microsoft.com/office/drawing/2014/main" id="{6AA386A0-65D0-8ED6-1302-5A90B23BA2CE}"/>
              </a:ext>
            </a:extLst>
          </p:cNvPr>
          <p:cNvSpPr>
            <a:spLocks noGrp="1"/>
          </p:cNvSpPr>
          <p:nvPr>
            <p:ph idx="1"/>
          </p:nvPr>
        </p:nvSpPr>
        <p:spPr>
          <a:xfrm>
            <a:off x="6115317" y="2743200"/>
            <a:ext cx="5247340" cy="3496878"/>
          </a:xfrm>
        </p:spPr>
        <p:txBody>
          <a:bodyPr anchor="ctr">
            <a:normAutofit/>
          </a:bodyPr>
          <a:lstStyle/>
          <a:p>
            <a:r>
              <a:rPr lang="en-GB" sz="2000" dirty="0"/>
              <a:t>Tips and help can be found on our website.</a:t>
            </a:r>
          </a:p>
          <a:p>
            <a:r>
              <a:rPr lang="en-GB" sz="2000" dirty="0"/>
              <a:t>We have resources to support each form of writing: https://www.orwellfoundation.com/the-orwell-youth-prize/for-young-writers/find-your-form/</a:t>
            </a:r>
          </a:p>
          <a:p>
            <a:r>
              <a:rPr lang="en-GB" sz="2000" dirty="0"/>
              <a:t>We also have a free collection of Orwell essays and writing here: </a:t>
            </a:r>
            <a:r>
              <a:rPr lang="en-GB" sz="2000" dirty="0">
                <a:hlinkClick r:id="rId4"/>
              </a:rPr>
              <a:t>https://www.orwellfoundation.com/the-orwell-foundation/orwell/essays-and-other-works/</a:t>
            </a:r>
            <a:r>
              <a:rPr lang="en-GB" sz="2000" dirty="0"/>
              <a:t> </a:t>
            </a:r>
          </a:p>
        </p:txBody>
      </p:sp>
    </p:spTree>
    <p:extLst>
      <p:ext uri="{BB962C8B-B14F-4D97-AF65-F5344CB8AC3E}">
        <p14:creationId xmlns:p14="http://schemas.microsoft.com/office/powerpoint/2010/main" val="292330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with a camera&#10;&#10;AI-generated content may be incorrect.">
            <a:extLst>
              <a:ext uri="{FF2B5EF4-FFF2-40B4-BE49-F238E27FC236}">
                <a16:creationId xmlns:a16="http://schemas.microsoft.com/office/drawing/2014/main" id="{BE4BA84F-2BF0-6F31-5BC8-C62D309D1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a:extLst>
              <a:ext uri="{FF2B5EF4-FFF2-40B4-BE49-F238E27FC236}">
                <a16:creationId xmlns:a16="http://schemas.microsoft.com/office/drawing/2014/main" id="{E5FF8753-16FB-3B19-B4CA-9C2FC919EF67}"/>
              </a:ext>
            </a:extLst>
          </p:cNvPr>
          <p:cNvSpPr txBox="1"/>
          <p:nvPr/>
        </p:nvSpPr>
        <p:spPr>
          <a:xfrm>
            <a:off x="550606" y="3429000"/>
            <a:ext cx="10530347" cy="3108543"/>
          </a:xfrm>
          <a:prstGeom prst="rect">
            <a:avLst/>
          </a:prstGeom>
          <a:solidFill>
            <a:srgbClr val="2F73A1"/>
          </a:solidFill>
        </p:spPr>
        <p:txBody>
          <a:bodyPr wrap="square" rtlCol="0">
            <a:spAutoFit/>
          </a:bodyPr>
          <a:lstStyle/>
          <a:p>
            <a:pPr algn="ctr">
              <a:buClr>
                <a:srgbClr val="000000"/>
              </a:buClr>
              <a:buFont typeface="Arial"/>
              <a:buNone/>
            </a:pPr>
            <a:r>
              <a:rPr lang="en-GB" sz="2800" kern="0" dirty="0">
                <a:solidFill>
                  <a:srgbClr val="EAF3E2"/>
                </a:solidFill>
                <a:latin typeface="Gill Sans" panose="020B0604020202020204" charset="0"/>
                <a:cs typeface="Arial"/>
                <a:sym typeface="Arial"/>
              </a:rPr>
              <a:t>Head to www.orwellyouthprize.co.uk to find out more and to enter.</a:t>
            </a:r>
          </a:p>
          <a:p>
            <a:pPr algn="ctr">
              <a:buClr>
                <a:srgbClr val="000000"/>
              </a:buClr>
              <a:buFont typeface="Arial"/>
              <a:buNone/>
            </a:pPr>
            <a:r>
              <a:rPr lang="en-GB" sz="2800" kern="0" dirty="0">
                <a:solidFill>
                  <a:srgbClr val="EAF3E2"/>
                </a:solidFill>
                <a:latin typeface="Gill Sans" panose="020B0604020202020204" charset="0"/>
                <a:cs typeface="Arial"/>
                <a:sym typeface="Arial"/>
              </a:rPr>
              <a:t>Follow us on Instagram @orwellyouthprize and X @orwellyouthprize</a:t>
            </a:r>
          </a:p>
          <a:p>
            <a:pPr algn="ctr">
              <a:buClr>
                <a:srgbClr val="000000"/>
              </a:buClr>
              <a:buFont typeface="Arial"/>
              <a:buNone/>
            </a:pPr>
            <a:endParaRPr lang="en-GB" sz="2800" kern="0" dirty="0">
              <a:solidFill>
                <a:srgbClr val="EAF3E2"/>
              </a:solidFill>
              <a:latin typeface="Gill Sans" panose="020B0604020202020204" charset="0"/>
              <a:cs typeface="Arial"/>
              <a:sym typeface="Arial"/>
            </a:endParaRPr>
          </a:p>
          <a:p>
            <a:pPr algn="ctr">
              <a:buClr>
                <a:srgbClr val="000000"/>
              </a:buClr>
              <a:buFont typeface="Arial"/>
              <a:buNone/>
            </a:pPr>
            <a:r>
              <a:rPr lang="en-GB" sz="2800" kern="0" dirty="0">
                <a:solidFill>
                  <a:srgbClr val="EAF3E2"/>
                </a:solidFill>
                <a:latin typeface="Gill Sans" panose="020B0604020202020204" charset="0"/>
                <a:cs typeface="Arial"/>
                <a:sym typeface="Arial"/>
              </a:rPr>
              <a:t>FEEDBACK DEADLINE: Wednesday 25th February</a:t>
            </a:r>
          </a:p>
          <a:p>
            <a:pPr algn="ctr">
              <a:buClr>
                <a:srgbClr val="000000"/>
              </a:buClr>
              <a:buFont typeface="Arial"/>
              <a:buNone/>
            </a:pPr>
            <a:r>
              <a:rPr lang="en-GB" sz="2800" kern="0" dirty="0">
                <a:solidFill>
                  <a:srgbClr val="EAF3E2"/>
                </a:solidFill>
                <a:latin typeface="Gill Sans" panose="020B0604020202020204" charset="0"/>
                <a:cs typeface="Arial"/>
                <a:sym typeface="Arial"/>
              </a:rPr>
              <a:t>FINAL DEADLINE: Wednesday 29th April</a:t>
            </a:r>
          </a:p>
        </p:txBody>
      </p:sp>
    </p:spTree>
    <p:extLst>
      <p:ext uri="{BB962C8B-B14F-4D97-AF65-F5344CB8AC3E}">
        <p14:creationId xmlns:p14="http://schemas.microsoft.com/office/powerpoint/2010/main" val="744502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8002</TotalTime>
  <Words>1881</Words>
  <Application>Microsoft Office PowerPoint</Application>
  <PresentationFormat>Widescreen</PresentationFormat>
  <Paragraphs>140</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Calibri</vt:lpstr>
      <vt:lpstr>Gill Sans</vt:lpstr>
      <vt:lpstr>Office Theme</vt:lpstr>
      <vt:lpstr>Truth </vt:lpstr>
      <vt:lpstr>What is truth?</vt:lpstr>
      <vt:lpstr>Starting small on a big theme</vt:lpstr>
      <vt:lpstr>Orwell’s desire for ‘Truth.’</vt:lpstr>
      <vt:lpstr>Orwell and finding truth</vt:lpstr>
      <vt:lpstr>Who might not be telling the truth and why?</vt:lpstr>
      <vt:lpstr>Writing about truth</vt:lpstr>
      <vt:lpstr>Let’s get writing!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 Hill</dc:creator>
  <cp:lastModifiedBy>Sam Hill</cp:lastModifiedBy>
  <cp:revision>50</cp:revision>
  <dcterms:created xsi:type="dcterms:W3CDTF">2025-08-04T09:55:13Z</dcterms:created>
  <dcterms:modified xsi:type="dcterms:W3CDTF">2025-10-21T14:03:16Z</dcterms:modified>
</cp:coreProperties>
</file>