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9"/>
  </p:notesMasterIdLst>
  <p:sldIdLst>
    <p:sldId id="256" r:id="rId2"/>
    <p:sldId id="262" r:id="rId3"/>
    <p:sldId id="257" r:id="rId4"/>
    <p:sldId id="263" r:id="rId5"/>
    <p:sldId id="259" r:id="rId6"/>
    <p:sldId id="258" r:id="rId7"/>
    <p:sldId id="267" r:id="rId8"/>
  </p:sldIdLst>
  <p:sldSz cx="12192000" cy="6858000"/>
  <p:notesSz cx="6858000" cy="9144000"/>
  <p:embeddedFontLst>
    <p:embeddedFont>
      <p:font typeface="Gill Sans" panose="020B0604020202020204" charset="0"/>
      <p:regular r:id="rId10"/>
      <p:bold r:id="rId11"/>
    </p:embeddedFont>
    <p:embeddedFont>
      <p:font typeface="Gill Sans MT" panose="020B0502020104020203" pitchFamily="34" charset="0"/>
      <p:regular r:id="rId12"/>
      <p:bold r:id="rId13"/>
      <p:italic r:id="rId1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95C"/>
    <a:srgbClr val="A3B2CF"/>
    <a:srgbClr val="2F73A1"/>
    <a:srgbClr val="EAF3E0"/>
    <a:srgbClr val="F85E2F"/>
    <a:srgbClr val="ED6632"/>
    <a:srgbClr val="EAF3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46283" autoAdjust="0"/>
  </p:normalViewPr>
  <p:slideViewPr>
    <p:cSldViewPr snapToGrid="0">
      <p:cViewPr varScale="1">
        <p:scale>
          <a:sx n="51" d="100"/>
          <a:sy n="51" d="100"/>
        </p:scale>
        <p:origin x="287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0" name="Google Shape;13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rwellyouthprize.co.uk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-548640" y="0"/>
            <a:ext cx="91440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endParaRPr/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48640" y="1874519"/>
            <a:ext cx="4846320" cy="4846320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4434840" y="502920"/>
            <a:ext cx="7223760" cy="566928"/>
          </a:xfrm>
          <a:prstGeom prst="roundRect">
            <a:avLst/>
          </a:prstGeom>
          <a:solidFill>
            <a:srgbClr val="F85E2F"/>
          </a:solidFill>
          <a:ln>
            <a:noFill/>
          </a:ln>
          <a:effectLst/>
        </p:spPr>
        <p:txBody>
          <a:bodyPr lIns="0" rIns="0"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Gill Sans MT"/>
              </a:rPr>
              <a:t>WRITE IN RESPONSE TO THE THEME: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43400" y="1234440"/>
            <a:ext cx="7589520" cy="9601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6200" b="1" i="0">
                <a:solidFill>
                  <a:srgbClr val="F85E2F"/>
                </a:solidFill>
                <a:latin typeface="Gill Sans MT"/>
              </a:rPr>
              <a:t>ACTS OF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43400" y="2148840"/>
            <a:ext cx="7589520" cy="9601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6200" b="1" i="0">
                <a:solidFill>
                  <a:srgbClr val="F85E2F"/>
                </a:solidFill>
                <a:latin typeface="Gill Sans MT"/>
              </a:rPr>
              <a:t>COURAGE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818120" y="4709160"/>
            <a:ext cx="4069080" cy="1828800"/>
          </a:xfrm>
          <a:prstGeom prst="roundRect">
            <a:avLst/>
          </a:prstGeom>
          <a:solidFill>
            <a:srgbClr val="E7BB78"/>
          </a:solidFill>
          <a:ln>
            <a:noFill/>
          </a:ln>
          <a:effectLst/>
        </p:spPr>
        <p:txBody>
          <a:bodyPr wrap="square" lIns="182880" tIns="137160" rIns="182880" bIns="91440" rtlCol="0" anchor="ctr"/>
          <a:lstStyle/>
          <a:p>
            <a:pPr algn="ctr"/>
            <a:r>
              <a:rPr sz="1400" b="1">
                <a:solidFill>
                  <a:srgbClr val="1A1A1A"/>
                </a:solidFill>
                <a:latin typeface="Gill Sans MT"/>
              </a:rPr>
              <a:t>“Freedom of the intellect means the freedom to report what one has seen, heard, and felt, and not to be obliged to fabricate imaginary facts and feelings.”</a:t>
            </a:r>
          </a:p>
          <a:p>
            <a:r>
              <a:rPr sz="1100" i="1">
                <a:solidFill>
                  <a:srgbClr val="00495C"/>
                </a:solidFill>
                <a:latin typeface="Gill Sans MT"/>
              </a:rPr>
              <a:t>— George Orwell, The Prevention of Literature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AF3E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5" name="Google Shape;125;p19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-928468" y="531306"/>
            <a:ext cx="5795387" cy="5795387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19"/>
          <p:cNvSpPr txBox="1"/>
          <p:nvPr/>
        </p:nvSpPr>
        <p:spPr>
          <a:xfrm>
            <a:off x="4406001" y="331214"/>
            <a:ext cx="6944751" cy="1138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400">
                <a:solidFill>
                  <a:srgbClr val="00495C"/>
                </a:solidFill>
                <a:latin typeface="Gill Sans"/>
                <a:ea typeface="Gill Sans"/>
                <a:cs typeface="Gill Sans"/>
                <a:sym typeface="Gill Sans"/>
              </a:rPr>
              <a:t>Who was George Orwell?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495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19"/>
          <p:cNvSpPr txBox="1"/>
          <p:nvPr/>
        </p:nvSpPr>
        <p:spPr>
          <a:xfrm>
            <a:off x="4406001" y="1266092"/>
            <a:ext cx="7374284" cy="5055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00495C"/>
              </a:buClr>
              <a:buSzPts val="2000"/>
              <a:buFont typeface="Arial"/>
              <a:buChar char="•"/>
            </a:pPr>
            <a:r>
              <a:rPr lang="en-GB" sz="2000" dirty="0">
                <a:solidFill>
                  <a:srgbClr val="00495C"/>
                </a:solidFill>
                <a:latin typeface="Gill Sans"/>
                <a:ea typeface="Gill Sans"/>
                <a:cs typeface="Gill Sans"/>
                <a:sym typeface="Gill Sans"/>
              </a:rPr>
              <a:t>The Orwell Youth Prize takes its inspiration from the </a:t>
            </a:r>
            <a:r>
              <a:rPr lang="en-GB" sz="2000" b="1" dirty="0">
                <a:solidFill>
                  <a:srgbClr val="F85E2F"/>
                </a:solidFill>
                <a:latin typeface="Gill Sans"/>
                <a:ea typeface="Gill Sans"/>
                <a:cs typeface="Gill Sans"/>
                <a:sym typeface="Gill Sans"/>
              </a:rPr>
              <a:t>author, journalist and essayist George Orwell </a:t>
            </a:r>
            <a:endParaRPr b="1" dirty="0">
              <a:solidFill>
                <a:srgbClr val="F85E2F"/>
              </a:solidFill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00495C"/>
              </a:buClr>
              <a:buSzPts val="2000"/>
              <a:buFont typeface="Arial"/>
              <a:buChar char="•"/>
            </a:pPr>
            <a:r>
              <a:rPr lang="en-GB" sz="2000" b="1" dirty="0">
                <a:solidFill>
                  <a:srgbClr val="00495C"/>
                </a:solidFill>
                <a:latin typeface="Gill Sans"/>
                <a:ea typeface="Gill Sans"/>
                <a:cs typeface="Gill Sans"/>
                <a:sym typeface="Gill Sans"/>
              </a:rPr>
              <a:t>1984? Animal Farm? Phrases like ‘Thought Police’, ‘Big Brother’ and ‘Doublethink’? That’s all him!</a:t>
            </a:r>
            <a:endParaRPr b="1" dirty="0">
              <a:solidFill>
                <a:srgbClr val="00495C"/>
              </a:solidFill>
            </a:endParaRPr>
          </a:p>
          <a:p>
            <a:pPr marL="285750" marR="0" lvl="0" indent="-158750" algn="l" rtl="0">
              <a:spcBef>
                <a:spcPts val="0"/>
              </a:spcBef>
              <a:spcAft>
                <a:spcPts val="0"/>
              </a:spcAft>
              <a:buClr>
                <a:srgbClr val="00495C"/>
              </a:buClr>
              <a:buSzPts val="2000"/>
              <a:buFont typeface="Arial"/>
              <a:buNone/>
            </a:pPr>
            <a:endParaRPr sz="2000" dirty="0">
              <a:solidFill>
                <a:srgbClr val="00495C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indent="0">
              <a:spcAft>
                <a:spcPts val="900"/>
              </a:spcAft>
              <a:buNone/>
            </a:pPr>
            <a:r>
              <a:rPr lang="en-US" sz="2000" b="1" dirty="0">
                <a:solidFill>
                  <a:srgbClr val="F85E2F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Orwell’s values</a:t>
            </a:r>
            <a:endParaRPr lang="en-US" sz="2000" dirty="0"/>
          </a:p>
          <a:p>
            <a:pPr marL="0" indent="0">
              <a:spcAft>
                <a:spcPts val="900"/>
              </a:spcAft>
              <a:buNone/>
            </a:pPr>
            <a:r>
              <a:rPr lang="en-US" sz="2000" dirty="0">
                <a:solidFill>
                  <a:srgbClr val="00495C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Orwell thought and wrote about the importance of </a:t>
            </a:r>
            <a:r>
              <a:rPr lang="en-US" sz="2000" b="1" dirty="0">
                <a:solidFill>
                  <a:srgbClr val="F85E2F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facing up to fear and telling the truth about it</a:t>
            </a:r>
            <a:r>
              <a:rPr lang="en-US" sz="2000" dirty="0">
                <a:solidFill>
                  <a:srgbClr val="00495C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 and he explored everything from </a:t>
            </a:r>
            <a:r>
              <a:rPr lang="en-US" sz="2000" b="1" dirty="0">
                <a:solidFill>
                  <a:srgbClr val="F85E2F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ordinary people’s courage</a:t>
            </a:r>
            <a:r>
              <a:rPr lang="en-US" sz="2000" dirty="0">
                <a:solidFill>
                  <a:srgbClr val="00495C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 to </a:t>
            </a:r>
            <a:r>
              <a:rPr lang="en-US" sz="2000" b="1" dirty="0">
                <a:solidFill>
                  <a:srgbClr val="F85E2F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his own moments of cowardice.</a:t>
            </a:r>
            <a:endParaRPr lang="en-US" sz="2000" dirty="0"/>
          </a:p>
          <a:p>
            <a:pPr marL="0" indent="0">
              <a:spcAft>
                <a:spcPts val="900"/>
              </a:spcAft>
              <a:buNone/>
            </a:pPr>
            <a:r>
              <a:rPr lang="en-US" sz="2000" dirty="0">
                <a:solidFill>
                  <a:srgbClr val="00495C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We encourage you to follow George Orwell’s example: to write about something that matters to you, and that you want to draw to the attention of others, even when it takes courage to say it.</a:t>
            </a:r>
            <a:endParaRPr lang="en-US" sz="2000" dirty="0"/>
          </a:p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rgbClr val="00495C"/>
              </a:buClr>
              <a:buSzPts val="2000"/>
            </a:pPr>
            <a:br>
              <a:rPr lang="en-GB" sz="2000" dirty="0">
                <a:solidFill>
                  <a:srgbClr val="00495C"/>
                </a:solidFill>
                <a:latin typeface="Gill Sans"/>
                <a:ea typeface="Gill Sans"/>
                <a:cs typeface="Gill Sans"/>
                <a:sym typeface="Gill Sans"/>
              </a:rPr>
            </a:br>
            <a:endParaRPr sz="2000" dirty="0">
              <a:solidFill>
                <a:srgbClr val="00495C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3E0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4"/>
          <p:cNvSpPr txBox="1">
            <a:spLocks noGrp="1"/>
          </p:cNvSpPr>
          <p:nvPr>
            <p:ph type="title"/>
          </p:nvPr>
        </p:nvSpPr>
        <p:spPr>
          <a:xfrm>
            <a:off x="416171" y="365124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95C"/>
              </a:buClr>
              <a:buSzPts val="4400"/>
              <a:buFont typeface="Gill Sans"/>
              <a:buNone/>
            </a:pPr>
            <a:r>
              <a:rPr lang="en-GB" dirty="0">
                <a:solidFill>
                  <a:srgbClr val="00495C"/>
                </a:solidFill>
                <a:latin typeface="Gill Sans"/>
                <a:ea typeface="Gill Sans"/>
                <a:cs typeface="Gill Sans"/>
                <a:sym typeface="Gill Sans"/>
              </a:rPr>
              <a:t>What is the Orwell Youth Prize?</a:t>
            </a:r>
            <a:endParaRPr dirty="0"/>
          </a:p>
        </p:txBody>
      </p:sp>
      <p:sp>
        <p:nvSpPr>
          <p:cNvPr id="90" name="Google Shape;90;p14"/>
          <p:cNvSpPr txBox="1">
            <a:spLocks noGrp="1"/>
          </p:cNvSpPr>
          <p:nvPr>
            <p:ph type="body" idx="1"/>
          </p:nvPr>
        </p:nvSpPr>
        <p:spPr>
          <a:xfrm>
            <a:off x="416171" y="1690687"/>
            <a:ext cx="5784932" cy="4802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95C"/>
              </a:buClr>
              <a:buSzPts val="2000"/>
              <a:buChar char="•"/>
            </a:pPr>
            <a:r>
              <a:rPr lang="en-GB" sz="2400" dirty="0">
                <a:solidFill>
                  <a:srgbClr val="00495C"/>
                </a:solidFill>
                <a:latin typeface="Gill Sans"/>
                <a:ea typeface="Gill Sans"/>
                <a:cs typeface="Gill Sans"/>
                <a:sym typeface="Gill Sans"/>
              </a:rPr>
              <a:t>The Orwell Youth Prize is a writing Prize for anyone in school </a:t>
            </a:r>
            <a:r>
              <a:rPr lang="en-GB" sz="2400" b="1" dirty="0">
                <a:solidFill>
                  <a:srgbClr val="00495C"/>
                </a:solidFill>
                <a:latin typeface="Gill Sans"/>
                <a:ea typeface="Gill Sans"/>
                <a:cs typeface="Gill Sans"/>
                <a:sym typeface="Gill Sans"/>
              </a:rPr>
              <a:t>years 7-13 </a:t>
            </a:r>
            <a:r>
              <a:rPr lang="en-GB" sz="2400" dirty="0">
                <a:solidFill>
                  <a:srgbClr val="00495C"/>
                </a:solidFill>
                <a:latin typeface="Gill Sans"/>
                <a:ea typeface="Gill Sans"/>
                <a:cs typeface="Gill Sans"/>
                <a:sym typeface="Gill Sans"/>
              </a:rPr>
              <a:t>(or equivalent).</a:t>
            </a:r>
            <a:endParaRPr sz="3200"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495C"/>
              </a:buClr>
              <a:buSzPts val="2000"/>
              <a:buChar char="•"/>
            </a:pPr>
            <a:r>
              <a:rPr lang="en-GB" sz="2400" dirty="0">
                <a:solidFill>
                  <a:srgbClr val="00495C"/>
                </a:solidFill>
                <a:latin typeface="Gill Sans"/>
                <a:ea typeface="Gill Sans"/>
                <a:cs typeface="Gill Sans"/>
                <a:sym typeface="Gill Sans"/>
              </a:rPr>
              <a:t>Every year, we set a theme inspired by the writing of </a:t>
            </a:r>
            <a:r>
              <a:rPr lang="en-GB" sz="2400" b="1" dirty="0">
                <a:solidFill>
                  <a:srgbClr val="00495C"/>
                </a:solidFill>
                <a:latin typeface="Gill Sans"/>
                <a:ea typeface="Gill Sans"/>
                <a:cs typeface="Gill Sans"/>
                <a:sym typeface="Gill Sans"/>
              </a:rPr>
              <a:t>George Orwell</a:t>
            </a:r>
            <a:r>
              <a:rPr lang="en-GB" sz="2400" dirty="0">
                <a:solidFill>
                  <a:srgbClr val="00495C"/>
                </a:solidFill>
                <a:latin typeface="Gill Sans"/>
                <a:ea typeface="Gill Sans"/>
                <a:cs typeface="Gill Sans"/>
                <a:sym typeface="Gill Sans"/>
              </a:rPr>
              <a:t>. We use this as a starting point to get you thinking about the world around </a:t>
            </a:r>
            <a:r>
              <a:rPr lang="en-GB" sz="2400" b="1" dirty="0">
                <a:solidFill>
                  <a:srgbClr val="00495C"/>
                </a:solidFill>
                <a:latin typeface="Gill Sans"/>
                <a:ea typeface="Gill Sans"/>
                <a:cs typeface="Gill Sans"/>
                <a:sym typeface="Gill Sans"/>
              </a:rPr>
              <a:t>you</a:t>
            </a:r>
            <a:r>
              <a:rPr lang="en-GB" sz="2400" dirty="0">
                <a:solidFill>
                  <a:srgbClr val="00495C"/>
                </a:solidFill>
                <a:latin typeface="Gill Sans"/>
                <a:ea typeface="Gill Sans"/>
                <a:cs typeface="Gill Sans"/>
                <a:sym typeface="Gill Sans"/>
              </a:rPr>
              <a:t> and issues which matter </a:t>
            </a:r>
            <a:r>
              <a:rPr lang="en-GB" sz="2400" b="1" dirty="0">
                <a:solidFill>
                  <a:srgbClr val="00495C"/>
                </a:solidFill>
                <a:latin typeface="Gill Sans"/>
                <a:ea typeface="Gill Sans"/>
                <a:cs typeface="Gill Sans"/>
                <a:sym typeface="Gill Sans"/>
              </a:rPr>
              <a:t>today</a:t>
            </a:r>
            <a:r>
              <a:rPr lang="en-GB" sz="2400" dirty="0">
                <a:solidFill>
                  <a:srgbClr val="00495C"/>
                </a:solidFill>
                <a:latin typeface="Gill Sans"/>
                <a:ea typeface="Gill Sans"/>
                <a:cs typeface="Gill Sans"/>
                <a:sym typeface="Gill Sans"/>
              </a:rPr>
              <a:t>.</a:t>
            </a:r>
            <a:endParaRPr sz="3200"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495C"/>
              </a:buClr>
              <a:buSzPts val="2000"/>
              <a:buChar char="•"/>
            </a:pPr>
            <a:r>
              <a:rPr lang="en-GB" sz="2400" dirty="0">
                <a:solidFill>
                  <a:srgbClr val="00495C"/>
                </a:solidFill>
                <a:latin typeface="Gill Sans"/>
                <a:ea typeface="Gill Sans"/>
                <a:cs typeface="Gill Sans"/>
                <a:sym typeface="Gill Sans"/>
              </a:rPr>
              <a:t>This year’s theme is ‘</a:t>
            </a:r>
            <a:r>
              <a:rPr lang="en-GB" sz="2400" b="1" dirty="0">
                <a:solidFill>
                  <a:srgbClr val="00495C"/>
                </a:solidFill>
                <a:latin typeface="Gill Sans"/>
                <a:ea typeface="Gill Sans"/>
                <a:cs typeface="Gill Sans"/>
                <a:sym typeface="Gill Sans"/>
              </a:rPr>
              <a:t>Acts of Courage’</a:t>
            </a: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495C"/>
              </a:buClr>
              <a:buSzPts val="2000"/>
              <a:buChar char="•"/>
            </a:pPr>
            <a:r>
              <a:rPr lang="en-GB" sz="2400" dirty="0">
                <a:solidFill>
                  <a:srgbClr val="00495C"/>
                </a:solidFill>
                <a:latin typeface="Gill Sans"/>
                <a:ea typeface="Gill Sans"/>
                <a:cs typeface="Gill Sans"/>
                <a:sym typeface="Gill Sans"/>
              </a:rPr>
              <a:t>You can write in </a:t>
            </a:r>
            <a:r>
              <a:rPr lang="en-GB" sz="2400" b="1" dirty="0">
                <a:solidFill>
                  <a:srgbClr val="00495C"/>
                </a:solidFill>
                <a:latin typeface="Gill Sans"/>
                <a:ea typeface="Gill Sans"/>
                <a:cs typeface="Gill Sans"/>
                <a:sym typeface="Gill Sans"/>
              </a:rPr>
              <a:t>any</a:t>
            </a:r>
            <a:r>
              <a:rPr lang="en-GB" sz="2400" dirty="0">
                <a:solidFill>
                  <a:srgbClr val="00495C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r>
              <a:rPr lang="en-GB" sz="2400" b="1" dirty="0">
                <a:solidFill>
                  <a:srgbClr val="00495C"/>
                </a:solidFill>
                <a:latin typeface="Gill Sans"/>
                <a:ea typeface="Gill Sans"/>
                <a:cs typeface="Gill Sans"/>
                <a:sym typeface="Gill Sans"/>
              </a:rPr>
              <a:t>form</a:t>
            </a:r>
            <a:r>
              <a:rPr lang="en-GB" sz="2400" dirty="0">
                <a:solidFill>
                  <a:srgbClr val="00495C"/>
                </a:solidFill>
                <a:latin typeface="Gill Sans"/>
                <a:ea typeface="Gill Sans"/>
                <a:cs typeface="Gill Sans"/>
                <a:sym typeface="Gill Sans"/>
              </a:rPr>
              <a:t> – send us your poems, stories, essays, articles, scripts and even video game design concepts (more info and resources on our website).</a:t>
            </a:r>
            <a:endParaRPr sz="2400" b="1" dirty="0">
              <a:solidFill>
                <a:srgbClr val="00495C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495C"/>
              </a:buClr>
              <a:buSzPts val="2000"/>
              <a:buChar char="•"/>
            </a:pPr>
            <a:r>
              <a:rPr lang="en-GB" sz="2400" dirty="0">
                <a:solidFill>
                  <a:srgbClr val="00495C"/>
                </a:solidFill>
                <a:latin typeface="Gill Sans"/>
                <a:ea typeface="Gill Sans"/>
                <a:cs typeface="Gill Sans"/>
                <a:sym typeface="Gill Sans"/>
              </a:rPr>
              <a:t>We’re looking for </a:t>
            </a:r>
            <a:r>
              <a:rPr lang="en-GB" sz="2400" b="1" dirty="0">
                <a:solidFill>
                  <a:srgbClr val="00495C"/>
                </a:solidFill>
                <a:latin typeface="Gill Sans"/>
                <a:ea typeface="Gill Sans"/>
                <a:cs typeface="Gill Sans"/>
                <a:sym typeface="Gill Sans"/>
              </a:rPr>
              <a:t>exciting ideas </a:t>
            </a:r>
            <a:r>
              <a:rPr lang="en-GB" sz="2400" dirty="0">
                <a:solidFill>
                  <a:srgbClr val="00495C"/>
                </a:solidFill>
                <a:latin typeface="Gill Sans"/>
                <a:ea typeface="Gill Sans"/>
                <a:cs typeface="Gill Sans"/>
                <a:sym typeface="Gill Sans"/>
              </a:rPr>
              <a:t>and</a:t>
            </a:r>
            <a:r>
              <a:rPr lang="en-GB" sz="2400" b="1" dirty="0">
                <a:solidFill>
                  <a:srgbClr val="00495C"/>
                </a:solidFill>
                <a:latin typeface="Gill Sans"/>
                <a:ea typeface="Gill Sans"/>
                <a:cs typeface="Gill Sans"/>
                <a:sym typeface="Gill Sans"/>
              </a:rPr>
              <a:t> great writing </a:t>
            </a:r>
            <a:r>
              <a:rPr lang="en-GB" sz="2400" dirty="0">
                <a:solidFill>
                  <a:srgbClr val="00495C"/>
                </a:solidFill>
                <a:latin typeface="Gill Sans"/>
                <a:ea typeface="Gill Sans"/>
                <a:cs typeface="Gill Sans"/>
                <a:sym typeface="Gill Sans"/>
              </a:rPr>
              <a:t>– and we can help you make your writing the best it can be!</a:t>
            </a:r>
            <a:endParaRPr sz="3200" dirty="0"/>
          </a:p>
        </p:txBody>
      </p:sp>
      <p:pic>
        <p:nvPicPr>
          <p:cNvPr id="91" name="Google Shape;91;p14" descr="Logo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48482" y="2132676"/>
            <a:ext cx="4333058" cy="28659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3E0"/>
        </a:solidFill>
        <a:effectLst/>
      </p:bgPr>
    </p:bg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AF3E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20"/>
          <p:cNvSpPr txBox="1"/>
          <p:nvPr/>
        </p:nvSpPr>
        <p:spPr>
          <a:xfrm>
            <a:off x="340439" y="286829"/>
            <a:ext cx="6350858" cy="6370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400" dirty="0">
                <a:solidFill>
                  <a:srgbClr val="00495C"/>
                </a:solidFill>
                <a:latin typeface="Gill Sans"/>
                <a:ea typeface="Gill Sans"/>
                <a:cs typeface="Gill Sans"/>
                <a:sym typeface="Gill Sans"/>
              </a:rPr>
              <a:t>Acts of Courage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rgbClr val="EE6632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r>
              <a:rPr lang="en-US" sz="2200" dirty="0">
                <a:solidFill>
                  <a:srgbClr val="F85E2F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“There are occasions when it pays better to fight and be beaten than not to fight at all.” – </a:t>
            </a:r>
            <a:r>
              <a:rPr lang="en-US" sz="2200" i="1" dirty="0">
                <a:solidFill>
                  <a:srgbClr val="F85E2F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George Orwell, Homage to Catalonia</a:t>
            </a:r>
            <a:endParaRPr lang="en-US" sz="2200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GB" sz="2200" i="1" dirty="0">
                <a:solidFill>
                  <a:srgbClr val="F85E2F"/>
                </a:solidFill>
                <a:latin typeface="Gill Sans"/>
                <a:ea typeface="Gill Sans"/>
                <a:cs typeface="Gill Sans"/>
                <a:sym typeface="Gill Sans"/>
              </a:rPr>
            </a:br>
            <a:endParaRPr lang="en-GB" sz="2200" i="1" dirty="0">
              <a:solidFill>
                <a:srgbClr val="F85E2F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dirty="0">
                <a:solidFill>
                  <a:srgbClr val="00495C"/>
                </a:solidFill>
                <a:latin typeface="Gill Sans"/>
                <a:ea typeface="Gill Sans"/>
                <a:cs typeface="Gill Sans"/>
                <a:sym typeface="Gill Sans"/>
              </a:rPr>
              <a:t>We want to hear from </a:t>
            </a:r>
            <a:r>
              <a:rPr lang="en-GB" sz="2200" b="1" dirty="0">
                <a:solidFill>
                  <a:srgbClr val="F85E2F"/>
                </a:solidFill>
                <a:latin typeface="Gill Sans"/>
                <a:ea typeface="Gill Sans"/>
                <a:cs typeface="Gill Sans"/>
                <a:sym typeface="Gill Sans"/>
              </a:rPr>
              <a:t>YOU!</a:t>
            </a:r>
            <a:endParaRPr lang="en-GB" sz="2200" b="1"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sz="2200" dirty="0">
              <a:solidFill>
                <a:srgbClr val="00495C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203200" indent="-203200">
              <a:spcAft>
                <a:spcPts val="2000"/>
              </a:spcAft>
              <a:buSzPct val="100000"/>
              <a:buChar char="•"/>
            </a:pPr>
            <a:r>
              <a:rPr lang="en-US" sz="2000" dirty="0">
                <a:solidFill>
                  <a:srgbClr val="00495C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What does courage mean to you?</a:t>
            </a:r>
            <a:endParaRPr lang="en-US" sz="2000" dirty="0"/>
          </a:p>
          <a:p>
            <a:pPr marL="203200" indent="-203200">
              <a:spcAft>
                <a:spcPts val="2000"/>
              </a:spcAft>
              <a:buSzPct val="100000"/>
              <a:buChar char="•"/>
            </a:pPr>
            <a:r>
              <a:rPr lang="en-US" sz="2000" dirty="0">
                <a:solidFill>
                  <a:srgbClr val="00495C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What stops us from doing the brave thing, even when we want to?</a:t>
            </a:r>
            <a:endParaRPr lang="en-US" sz="2000" dirty="0"/>
          </a:p>
          <a:p>
            <a:pPr marL="203200" indent="-203200">
              <a:spcAft>
                <a:spcPts val="2000"/>
              </a:spcAft>
              <a:buSzPct val="100000"/>
              <a:buChar char="•"/>
            </a:pPr>
            <a:r>
              <a:rPr lang="en-US" sz="2000" dirty="0">
                <a:solidFill>
                  <a:srgbClr val="00495C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Do any kinds of courage go unnoticed or unrewarded?</a:t>
            </a:r>
            <a:endParaRPr lang="en-US" sz="2000" dirty="0"/>
          </a:p>
          <a:p>
            <a:pPr marL="203200" indent="-203200">
              <a:buSzPct val="100000"/>
              <a:buChar char="•"/>
            </a:pPr>
            <a:r>
              <a:rPr lang="en-US" sz="2000" dirty="0">
                <a:solidFill>
                  <a:srgbClr val="00495C"/>
                </a:solidFill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What could you do, in your own life, to act a little more courageously?</a:t>
            </a:r>
            <a:endParaRPr lang="en-US" sz="2000" dirty="0"/>
          </a:p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rgbClr val="00495C"/>
              </a:buClr>
              <a:buSzPts val="2000"/>
            </a:pPr>
            <a:endParaRPr lang="en-GB" sz="2000" dirty="0">
              <a:solidFill>
                <a:srgbClr val="EE6632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3" name="Picture 2" descr="A bird flying in a cage&#10;&#10;Description automatically generated">
            <a:extLst>
              <a:ext uri="{FF2B5EF4-FFF2-40B4-BE49-F238E27FC236}">
                <a16:creationId xmlns:a16="http://schemas.microsoft.com/office/drawing/2014/main" id="{07C3117E-79C0-4D16-272C-4AE83C3A8D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1297" y="922020"/>
            <a:ext cx="5013960" cy="501396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4DF"/>
        </a:solid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95C"/>
              </a:buClr>
              <a:buSzPts val="4400"/>
              <a:buFont typeface="Gill Sans"/>
              <a:buNone/>
            </a:pPr>
            <a:r>
              <a:rPr lang="en-GB">
                <a:solidFill>
                  <a:srgbClr val="00495C"/>
                </a:solidFill>
                <a:latin typeface="Gill Sans"/>
                <a:ea typeface="Gill Sans"/>
                <a:cs typeface="Gill Sans"/>
                <a:sym typeface="Gill Sans"/>
              </a:rPr>
              <a:t>Why Should I Enter?</a:t>
            </a:r>
            <a:endParaRPr/>
          </a:p>
        </p:txBody>
      </p:sp>
      <p:sp>
        <p:nvSpPr>
          <p:cNvPr id="107" name="Google Shape;107;p16"/>
          <p:cNvSpPr txBox="1">
            <a:spLocks noGrp="1"/>
          </p:cNvSpPr>
          <p:nvPr>
            <p:ph type="body" idx="1"/>
          </p:nvPr>
        </p:nvSpPr>
        <p:spPr>
          <a:xfrm>
            <a:off x="838198" y="1828799"/>
            <a:ext cx="6093543" cy="4925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95C"/>
              </a:buClr>
              <a:buSzPts val="2000"/>
              <a:buChar char="•"/>
            </a:pPr>
            <a:r>
              <a:rPr lang="en-GB" sz="2200" dirty="0">
                <a:solidFill>
                  <a:srgbClr val="00495C"/>
                </a:solidFill>
                <a:latin typeface="Gill Sans" panose="020B0604020202020204" charset="0"/>
                <a:ea typeface="Gill Sans"/>
                <a:cs typeface="Gill Sans"/>
                <a:sym typeface="Gill Sans"/>
              </a:rPr>
              <a:t>Far more than just a Prize, we support </a:t>
            </a:r>
            <a:r>
              <a:rPr lang="en-GB" sz="2200" b="1" dirty="0">
                <a:solidFill>
                  <a:srgbClr val="00495C"/>
                </a:solidFill>
                <a:latin typeface="Gill Sans" panose="020B0604020202020204" charset="0"/>
                <a:ea typeface="Gill Sans"/>
                <a:cs typeface="Gill Sans"/>
                <a:sym typeface="Gill Sans"/>
              </a:rPr>
              <a:t>every entrant </a:t>
            </a:r>
            <a:r>
              <a:rPr lang="en-GB" sz="2200" dirty="0">
                <a:solidFill>
                  <a:srgbClr val="00495C"/>
                </a:solidFill>
                <a:latin typeface="Gill Sans" panose="020B0604020202020204" charset="0"/>
                <a:ea typeface="Gill Sans"/>
                <a:cs typeface="Gill Sans"/>
                <a:sym typeface="Gill Sans"/>
              </a:rPr>
              <a:t>to help make their writing the best it can be. </a:t>
            </a:r>
          </a:p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95C"/>
              </a:buClr>
              <a:buSzPts val="2000"/>
              <a:buChar char="•"/>
            </a:pPr>
            <a:endParaRPr lang="en-GB" sz="2200" dirty="0">
              <a:solidFill>
                <a:srgbClr val="00495C"/>
              </a:solidFill>
              <a:latin typeface="Gill Sans" panose="020B0604020202020204" charset="0"/>
              <a:ea typeface="Gill Sans"/>
              <a:cs typeface="Gill Sans"/>
              <a:sym typeface="Gill Sans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95C"/>
              </a:buClr>
              <a:buSzPts val="2000"/>
              <a:buChar char="•"/>
            </a:pPr>
            <a:r>
              <a:rPr lang="en-GB" sz="2200" b="1" dirty="0">
                <a:solidFill>
                  <a:srgbClr val="00495C"/>
                </a:solidFill>
                <a:latin typeface="Gill Sans" panose="020B0604020202020204" charset="0"/>
                <a:ea typeface="Gill Sans"/>
                <a:cs typeface="Gill Sans"/>
                <a:sym typeface="Gill Sans"/>
              </a:rPr>
              <a:t>All entries </a:t>
            </a:r>
            <a:r>
              <a:rPr lang="en-GB" sz="2200" dirty="0">
                <a:solidFill>
                  <a:srgbClr val="00495C"/>
                </a:solidFill>
                <a:latin typeface="Gill Sans" panose="020B0604020202020204" charset="0"/>
                <a:ea typeface="Gill Sans"/>
                <a:cs typeface="Gill Sans"/>
                <a:sym typeface="Gill Sans"/>
              </a:rPr>
              <a:t>are offered </a:t>
            </a:r>
            <a:r>
              <a:rPr lang="en-GB" sz="2200" b="1" dirty="0">
                <a:solidFill>
                  <a:srgbClr val="00495C"/>
                </a:solidFill>
                <a:latin typeface="Gill Sans" panose="020B0604020202020204" charset="0"/>
                <a:ea typeface="Gill Sans"/>
                <a:cs typeface="Gill Sans"/>
                <a:sym typeface="Gill Sans"/>
              </a:rPr>
              <a:t>personalised</a:t>
            </a:r>
            <a:r>
              <a:rPr lang="en-GB" sz="2200" dirty="0">
                <a:solidFill>
                  <a:srgbClr val="00495C"/>
                </a:solidFill>
                <a:latin typeface="Gill Sans" panose="020B0604020202020204" charset="0"/>
                <a:ea typeface="Gill Sans"/>
                <a:cs typeface="Gill Sans"/>
                <a:sym typeface="Gill Sans"/>
              </a:rPr>
              <a:t> </a:t>
            </a:r>
            <a:r>
              <a:rPr lang="en-GB" sz="2200" b="1" dirty="0">
                <a:solidFill>
                  <a:srgbClr val="00495C"/>
                </a:solidFill>
                <a:latin typeface="Gill Sans" panose="020B0604020202020204" charset="0"/>
                <a:ea typeface="Gill Sans"/>
                <a:cs typeface="Gill Sans"/>
                <a:sym typeface="Gill Sans"/>
              </a:rPr>
              <a:t>feedback </a:t>
            </a:r>
            <a:r>
              <a:rPr lang="en-GB" sz="2200" dirty="0">
                <a:solidFill>
                  <a:srgbClr val="00495C"/>
                </a:solidFill>
                <a:latin typeface="Gill Sans" panose="020B0604020202020204" charset="0"/>
                <a:ea typeface="Gill Sans"/>
                <a:cs typeface="Gill Sans"/>
                <a:sym typeface="Gill Sans"/>
              </a:rPr>
              <a:t>on a first draft.</a:t>
            </a:r>
            <a:br>
              <a:rPr lang="en-GB" sz="2200" dirty="0">
                <a:solidFill>
                  <a:srgbClr val="00495C"/>
                </a:solidFill>
                <a:latin typeface="Gill Sans" panose="020B0604020202020204" charset="0"/>
                <a:ea typeface="Gill Sans"/>
                <a:cs typeface="Gill Sans"/>
                <a:sym typeface="Gill Sans"/>
              </a:rPr>
            </a:br>
            <a:endParaRPr lang="en-GB" sz="2200" dirty="0">
              <a:solidFill>
                <a:srgbClr val="00495C"/>
              </a:solidFill>
              <a:latin typeface="Gill Sans" panose="020B0604020202020204" charset="0"/>
              <a:ea typeface="Gill Sans"/>
              <a:cs typeface="Gill Sans"/>
              <a:sym typeface="Gill Sans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95C"/>
              </a:buClr>
              <a:buSzPts val="2000"/>
              <a:buChar char="•"/>
            </a:pPr>
            <a:r>
              <a:rPr lang="en-GB" sz="2200" dirty="0">
                <a:solidFill>
                  <a:srgbClr val="00495C"/>
                </a:solidFill>
                <a:latin typeface="Gill Sans" panose="020B0604020202020204" charset="0"/>
                <a:ea typeface="Gill Sans"/>
                <a:cs typeface="Gill Sans"/>
                <a:sym typeface="Gill Sans"/>
              </a:rPr>
              <a:t>Our readers work in </a:t>
            </a:r>
            <a:r>
              <a:rPr lang="en-GB" sz="2200" b="1" dirty="0">
                <a:solidFill>
                  <a:srgbClr val="00495C"/>
                </a:solidFill>
                <a:latin typeface="Gill Sans" panose="020B0604020202020204" charset="0"/>
                <a:ea typeface="Gill Sans"/>
                <a:cs typeface="Gill Sans"/>
                <a:sym typeface="Gill Sans"/>
              </a:rPr>
              <a:t>publishing, academia </a:t>
            </a:r>
            <a:r>
              <a:rPr lang="en-GB" sz="2200" dirty="0">
                <a:solidFill>
                  <a:srgbClr val="00495C"/>
                </a:solidFill>
                <a:latin typeface="Gill Sans" panose="020B0604020202020204" charset="0"/>
                <a:ea typeface="Gill Sans"/>
                <a:cs typeface="Gill Sans"/>
                <a:sym typeface="Gill Sans"/>
              </a:rPr>
              <a:t>and the </a:t>
            </a:r>
            <a:r>
              <a:rPr lang="en-GB" sz="2200" b="1" dirty="0">
                <a:solidFill>
                  <a:srgbClr val="00495C"/>
                </a:solidFill>
                <a:latin typeface="Gill Sans" panose="020B0604020202020204" charset="0"/>
                <a:ea typeface="Gill Sans"/>
                <a:cs typeface="Gill Sans"/>
                <a:sym typeface="Gill Sans"/>
              </a:rPr>
              <a:t>arts, </a:t>
            </a:r>
            <a:r>
              <a:rPr lang="en-GB" sz="2200" dirty="0">
                <a:solidFill>
                  <a:srgbClr val="00495C"/>
                </a:solidFill>
                <a:latin typeface="Gill Sans" panose="020B0604020202020204" charset="0"/>
                <a:ea typeface="Gill Sans"/>
                <a:cs typeface="Gill Sans"/>
                <a:sym typeface="Gill Sans"/>
              </a:rPr>
              <a:t>including as professional writers.</a:t>
            </a:r>
            <a:br>
              <a:rPr lang="en-GB" sz="2200" dirty="0">
                <a:solidFill>
                  <a:srgbClr val="00495C"/>
                </a:solidFill>
                <a:latin typeface="Gill Sans" panose="020B0604020202020204" charset="0"/>
                <a:ea typeface="Gill Sans"/>
                <a:cs typeface="Gill Sans"/>
                <a:sym typeface="Gill Sans"/>
              </a:rPr>
            </a:br>
            <a:endParaRPr lang="en-GB" sz="2200" dirty="0">
              <a:solidFill>
                <a:srgbClr val="00495C"/>
              </a:solidFill>
              <a:latin typeface="Gill Sans" panose="020B0604020202020204" charset="0"/>
              <a:ea typeface="Gill Sans"/>
              <a:cs typeface="Gill Sans"/>
              <a:sym typeface="Gill Sans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95C"/>
              </a:buClr>
              <a:buSzPts val="2000"/>
              <a:buChar char="•"/>
            </a:pPr>
            <a:r>
              <a:rPr lang="en-GB" sz="2200" dirty="0">
                <a:solidFill>
                  <a:srgbClr val="00495C"/>
                </a:solidFill>
                <a:latin typeface="Gill Sans" panose="020B0604020202020204" charset="0"/>
                <a:ea typeface="Gill Sans"/>
                <a:cs typeface="Gill Sans"/>
                <a:sym typeface="Gill Sans"/>
              </a:rPr>
              <a:t>You can use this feedback to help </a:t>
            </a:r>
            <a:r>
              <a:rPr lang="en-GB" sz="2200" b="1" dirty="0">
                <a:solidFill>
                  <a:srgbClr val="00495C"/>
                </a:solidFill>
                <a:latin typeface="Gill Sans" panose="020B0604020202020204" charset="0"/>
                <a:ea typeface="Gill Sans"/>
                <a:cs typeface="Gill Sans"/>
                <a:sym typeface="Gill Sans"/>
              </a:rPr>
              <a:t>develop</a:t>
            </a:r>
            <a:r>
              <a:rPr lang="en-GB" sz="2200" dirty="0">
                <a:solidFill>
                  <a:srgbClr val="00495C"/>
                </a:solidFill>
                <a:latin typeface="Gill Sans" panose="020B0604020202020204" charset="0"/>
                <a:ea typeface="Gill Sans"/>
                <a:cs typeface="Gill Sans"/>
                <a:sym typeface="Gill Sans"/>
              </a:rPr>
              <a:t> your piece before you submit your final draft.</a:t>
            </a:r>
          </a:p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95C"/>
              </a:buClr>
              <a:buSzPts val="2000"/>
              <a:buChar char="•"/>
            </a:pPr>
            <a:endParaRPr lang="en-GB" sz="2200" dirty="0">
              <a:solidFill>
                <a:srgbClr val="00495C"/>
              </a:solidFill>
              <a:latin typeface="Gill Sans" panose="020B0604020202020204" charset="0"/>
              <a:sym typeface="Gill Sans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95C"/>
              </a:buClr>
              <a:buSzPts val="2000"/>
              <a:buChar char="•"/>
            </a:pPr>
            <a:r>
              <a:rPr lang="en-GB" sz="2200" b="1" dirty="0">
                <a:solidFill>
                  <a:srgbClr val="00495C"/>
                </a:solidFill>
                <a:latin typeface="Gill Sans" panose="020B0604020202020204" charset="0"/>
                <a:sym typeface="Gill Sans"/>
              </a:rPr>
              <a:t>Every entry counts </a:t>
            </a:r>
            <a:r>
              <a:rPr lang="en-GB" sz="2200" dirty="0">
                <a:solidFill>
                  <a:srgbClr val="00495C"/>
                </a:solidFill>
                <a:latin typeface="Gill Sans" panose="020B0604020202020204" charset="0"/>
                <a:sym typeface="Gill Sans"/>
              </a:rPr>
              <a:t>– we also look at the collective concerns explored by all our entrants. We’ll aim to give these a </a:t>
            </a:r>
            <a:r>
              <a:rPr lang="en-GB" sz="2200" b="1" dirty="0">
                <a:solidFill>
                  <a:srgbClr val="00495C"/>
                </a:solidFill>
                <a:latin typeface="Gill Sans" panose="020B0604020202020204" charset="0"/>
                <a:sym typeface="Gill Sans"/>
              </a:rPr>
              <a:t>platform</a:t>
            </a:r>
            <a:r>
              <a:rPr lang="en-GB" sz="2200" dirty="0">
                <a:solidFill>
                  <a:srgbClr val="00495C"/>
                </a:solidFill>
                <a:latin typeface="Gill Sans" panose="020B0604020202020204" charset="0"/>
                <a:sym typeface="Gill Sans"/>
              </a:rPr>
              <a:t> and share your concerns with </a:t>
            </a:r>
            <a:r>
              <a:rPr lang="en-GB" sz="2200" b="1" dirty="0">
                <a:solidFill>
                  <a:srgbClr val="00495C"/>
                </a:solidFill>
                <a:latin typeface="Gill Sans" panose="020B0604020202020204" charset="0"/>
                <a:sym typeface="Gill Sans"/>
              </a:rPr>
              <a:t>politicians and policy makers</a:t>
            </a:r>
            <a:r>
              <a:rPr lang="en-GB" sz="2200" dirty="0">
                <a:solidFill>
                  <a:srgbClr val="00495C"/>
                </a:solidFill>
                <a:latin typeface="Gill Sans" panose="020B0604020202020204" charset="0"/>
                <a:sym typeface="Gill Sans"/>
              </a:rPr>
              <a:t>.</a:t>
            </a:r>
            <a:endParaRPr sz="2200" dirty="0">
              <a:latin typeface="Gill Sans" panose="020B0604020202020204" charset="0"/>
            </a:endParaRPr>
          </a:p>
          <a:p>
            <a:pPr marL="228600" lvl="0" indent="-101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495C"/>
              </a:buClr>
              <a:buSzPts val="2000"/>
              <a:buNone/>
            </a:pPr>
            <a:endParaRPr sz="2000" dirty="0">
              <a:solidFill>
                <a:srgbClr val="00495C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228600" lvl="0" indent="-101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495C"/>
              </a:buClr>
              <a:buSzPts val="2000"/>
              <a:buNone/>
            </a:pPr>
            <a:endParaRPr sz="2000" dirty="0"/>
          </a:p>
        </p:txBody>
      </p:sp>
      <p:pic>
        <p:nvPicPr>
          <p:cNvPr id="108" name="Google Shape;108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81911" y="1037492"/>
            <a:ext cx="5110090" cy="51100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3E0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95C"/>
              </a:buClr>
              <a:buSzPts val="4400"/>
              <a:buFont typeface="Gill Sans"/>
              <a:buNone/>
            </a:pPr>
            <a:r>
              <a:rPr lang="en-GB">
                <a:solidFill>
                  <a:srgbClr val="00495C"/>
                </a:solidFill>
                <a:latin typeface="Gill Sans"/>
                <a:ea typeface="Gill Sans"/>
                <a:cs typeface="Gill Sans"/>
                <a:sym typeface="Gill Sans"/>
              </a:rPr>
              <a:t>What Could I Win?</a:t>
            </a:r>
            <a:endParaRPr/>
          </a:p>
        </p:txBody>
      </p:sp>
      <p:sp>
        <p:nvSpPr>
          <p:cNvPr id="97" name="Google Shape;97;p15"/>
          <p:cNvSpPr txBox="1">
            <a:spLocks noGrp="1"/>
          </p:cNvSpPr>
          <p:nvPr>
            <p:ph type="body" idx="1"/>
          </p:nvPr>
        </p:nvSpPr>
        <p:spPr>
          <a:xfrm>
            <a:off x="730924" y="1690688"/>
            <a:ext cx="8607993" cy="5019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514350" lvl="0" indent="-5143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95C"/>
              </a:buClr>
              <a:buSzPts val="2000"/>
              <a:buAutoNum type="arabicParenR"/>
            </a:pPr>
            <a:r>
              <a:rPr lang="en-GB" sz="2400" b="1" dirty="0">
                <a:solidFill>
                  <a:srgbClr val="00495C"/>
                </a:solidFill>
                <a:latin typeface="Gill Sans"/>
                <a:ea typeface="Gill Sans"/>
                <a:cs typeface="Gill Sans"/>
                <a:sym typeface="Gill Sans"/>
              </a:rPr>
              <a:t>A cash prize of £100</a:t>
            </a:r>
            <a:endParaRPr sz="2400" dirty="0"/>
          </a:p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495C"/>
              </a:buClr>
              <a:buSzPts val="2000"/>
              <a:buAutoNum type="arabicParenR"/>
            </a:pPr>
            <a:r>
              <a:rPr lang="en-GB" sz="2400" b="1" dirty="0">
                <a:solidFill>
                  <a:srgbClr val="00495C"/>
                </a:solidFill>
                <a:latin typeface="Gill Sans"/>
                <a:ea typeface="Gill Sans"/>
                <a:cs typeface="Gill Sans"/>
                <a:sym typeface="Gill Sans"/>
              </a:rPr>
              <a:t>Publication</a:t>
            </a:r>
            <a:r>
              <a:rPr lang="en-GB" sz="2400" dirty="0">
                <a:solidFill>
                  <a:srgbClr val="00495C"/>
                </a:solidFill>
                <a:latin typeface="Gill Sans"/>
                <a:ea typeface="Gill Sans"/>
                <a:cs typeface="Gill Sans"/>
                <a:sym typeface="Gill Sans"/>
              </a:rPr>
              <a:t> on the Orwell Foundation website</a:t>
            </a:r>
            <a:endParaRPr sz="2400" dirty="0"/>
          </a:p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495C"/>
              </a:buClr>
              <a:buSzPts val="2000"/>
              <a:buAutoNum type="arabicParenR"/>
            </a:pPr>
            <a:r>
              <a:rPr lang="en-GB" sz="2400" b="1" dirty="0">
                <a:solidFill>
                  <a:srgbClr val="00495C"/>
                </a:solidFill>
                <a:latin typeface="Gill Sans"/>
                <a:ea typeface="Gill Sans"/>
                <a:cs typeface="Gill Sans"/>
                <a:sym typeface="Gill Sans"/>
              </a:rPr>
              <a:t>Orwell books </a:t>
            </a:r>
            <a:r>
              <a:rPr lang="en-GB" sz="2400" dirty="0">
                <a:solidFill>
                  <a:srgbClr val="00495C"/>
                </a:solidFill>
                <a:latin typeface="Gill Sans"/>
                <a:ea typeface="Gill Sans"/>
                <a:cs typeface="Gill Sans"/>
                <a:sym typeface="Gill Sans"/>
              </a:rPr>
              <a:t>for you and for your school</a:t>
            </a:r>
            <a:endParaRPr sz="2400" dirty="0"/>
          </a:p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495C"/>
              </a:buClr>
              <a:buSzPts val="2000"/>
              <a:buAutoNum type="arabicParenR"/>
            </a:pPr>
            <a:r>
              <a:rPr lang="en-GB" sz="2400" b="1" dirty="0">
                <a:solidFill>
                  <a:srgbClr val="00495C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r>
              <a:rPr lang="en-GB" sz="2400" dirty="0">
                <a:solidFill>
                  <a:srgbClr val="00495C"/>
                </a:solidFill>
                <a:latin typeface="Gill Sans"/>
                <a:ea typeface="Gill Sans"/>
                <a:cs typeface="Gill Sans"/>
                <a:sym typeface="Gill Sans"/>
              </a:rPr>
              <a:t>An invitation to join the Orwell Youth Fellows </a:t>
            </a:r>
            <a:br>
              <a:rPr lang="en-GB" sz="2400" dirty="0">
                <a:solidFill>
                  <a:srgbClr val="00495C"/>
                </a:solidFill>
                <a:latin typeface="Gill Sans"/>
                <a:ea typeface="Gill Sans"/>
                <a:cs typeface="Gill Sans"/>
                <a:sym typeface="Gill Sans"/>
              </a:rPr>
            </a:br>
            <a:r>
              <a:rPr lang="en-GB" sz="2400" dirty="0">
                <a:solidFill>
                  <a:srgbClr val="00495C"/>
                </a:solidFill>
                <a:latin typeface="Gill Sans"/>
                <a:ea typeface="Gill Sans"/>
                <a:cs typeface="Gill Sans"/>
                <a:sym typeface="Gill Sans"/>
              </a:rPr>
              <a:t> Programme where you will:</a:t>
            </a:r>
            <a:br>
              <a:rPr lang="en-GB" sz="2400" dirty="0">
                <a:solidFill>
                  <a:srgbClr val="00495C"/>
                </a:solidFill>
                <a:latin typeface="Gill Sans"/>
                <a:ea typeface="Gill Sans"/>
                <a:cs typeface="Gill Sans"/>
                <a:sym typeface="Gill Sans"/>
              </a:rPr>
            </a:br>
            <a:br>
              <a:rPr lang="en-GB" sz="2400" dirty="0">
                <a:solidFill>
                  <a:srgbClr val="00495C"/>
                </a:solidFill>
                <a:latin typeface="Gill Sans"/>
                <a:ea typeface="Gill Sans"/>
                <a:cs typeface="Gill Sans"/>
                <a:sym typeface="Gill Sans"/>
              </a:rPr>
            </a:br>
            <a:r>
              <a:rPr lang="en-GB" sz="2400" dirty="0">
                <a:solidFill>
                  <a:srgbClr val="00495C"/>
                </a:solidFill>
                <a:latin typeface="Gill Sans"/>
                <a:ea typeface="Gill Sans"/>
                <a:cs typeface="Gill Sans"/>
                <a:sym typeface="Gill Sans"/>
              </a:rPr>
              <a:t>	- Work on exciting new </a:t>
            </a:r>
            <a:r>
              <a:rPr lang="en-GB" sz="2400" b="1" dirty="0">
                <a:solidFill>
                  <a:srgbClr val="00495C"/>
                </a:solidFill>
                <a:latin typeface="Gill Sans"/>
                <a:ea typeface="Gill Sans"/>
                <a:cs typeface="Gill Sans"/>
                <a:sym typeface="Gill Sans"/>
              </a:rPr>
              <a:t>projects</a:t>
            </a:r>
            <a:r>
              <a:rPr lang="en-GB" sz="2400" dirty="0">
                <a:solidFill>
                  <a:srgbClr val="00495C"/>
                </a:solidFill>
                <a:latin typeface="Gill Sans"/>
                <a:ea typeface="Gill Sans"/>
                <a:cs typeface="Gill Sans"/>
                <a:sym typeface="Gill Sans"/>
              </a:rPr>
              <a:t> with other young writers</a:t>
            </a:r>
            <a:br>
              <a:rPr lang="en-GB" sz="2400" dirty="0">
                <a:solidFill>
                  <a:srgbClr val="00495C"/>
                </a:solidFill>
                <a:latin typeface="Gill Sans"/>
                <a:ea typeface="Gill Sans"/>
                <a:cs typeface="Gill Sans"/>
                <a:sym typeface="Gill Sans"/>
              </a:rPr>
            </a:br>
            <a:r>
              <a:rPr lang="en-GB" sz="2400" dirty="0">
                <a:solidFill>
                  <a:srgbClr val="00495C"/>
                </a:solidFill>
                <a:latin typeface="Gill Sans"/>
                <a:ea typeface="Gill Sans"/>
                <a:cs typeface="Gill Sans"/>
                <a:sym typeface="Gill Sans"/>
              </a:rPr>
              <a:t>	- Get priority access to Orwell Foundation </a:t>
            </a:r>
            <a:r>
              <a:rPr lang="en-GB" sz="2400" b="1" dirty="0">
                <a:solidFill>
                  <a:srgbClr val="00495C"/>
                </a:solidFill>
                <a:latin typeface="Gill Sans"/>
                <a:ea typeface="Gill Sans"/>
                <a:cs typeface="Gill Sans"/>
                <a:sym typeface="Gill Sans"/>
              </a:rPr>
              <a:t>events</a:t>
            </a:r>
            <a:br>
              <a:rPr lang="en-GB" sz="2400" dirty="0">
                <a:solidFill>
                  <a:srgbClr val="00495C"/>
                </a:solidFill>
                <a:latin typeface="Gill Sans"/>
                <a:ea typeface="Gill Sans"/>
                <a:cs typeface="Gill Sans"/>
                <a:sym typeface="Gill Sans"/>
              </a:rPr>
            </a:br>
            <a:r>
              <a:rPr lang="en-GB" sz="2400" dirty="0">
                <a:solidFill>
                  <a:srgbClr val="00495C"/>
                </a:solidFill>
                <a:latin typeface="Gill Sans"/>
                <a:ea typeface="Gill Sans"/>
                <a:cs typeface="Gill Sans"/>
                <a:sym typeface="Gill Sans"/>
              </a:rPr>
              <a:t>	- Help shape the </a:t>
            </a:r>
            <a:r>
              <a:rPr lang="en-GB" sz="2400" b="1" dirty="0">
                <a:solidFill>
                  <a:srgbClr val="00495C"/>
                </a:solidFill>
                <a:latin typeface="Gill Sans"/>
                <a:ea typeface="Gill Sans"/>
                <a:cs typeface="Gill Sans"/>
                <a:sym typeface="Gill Sans"/>
              </a:rPr>
              <a:t>future</a:t>
            </a:r>
            <a:r>
              <a:rPr lang="en-GB" sz="2400" dirty="0">
                <a:solidFill>
                  <a:srgbClr val="00495C"/>
                </a:solidFill>
                <a:latin typeface="Gill Sans"/>
                <a:ea typeface="Gill Sans"/>
                <a:cs typeface="Gill Sans"/>
                <a:sym typeface="Gill Sans"/>
              </a:rPr>
              <a:t> of the Orwell Youth Prize</a:t>
            </a:r>
            <a:endParaRPr sz="2400" b="1" dirty="0"/>
          </a:p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495C"/>
              </a:buClr>
              <a:buSzPts val="2000"/>
              <a:buAutoNum type="arabicParenR"/>
            </a:pPr>
            <a:r>
              <a:rPr lang="en-GB" sz="2400" b="1" dirty="0">
                <a:solidFill>
                  <a:srgbClr val="00495C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r>
              <a:rPr lang="en-GB" sz="2400" dirty="0">
                <a:solidFill>
                  <a:srgbClr val="00495C"/>
                </a:solidFill>
                <a:latin typeface="Gill Sans"/>
                <a:ea typeface="Gill Sans"/>
                <a:cs typeface="Gill Sans"/>
                <a:sym typeface="Gill Sans"/>
              </a:rPr>
              <a:t>We will work with you to make sure your writing reaches the people you want to hear your ideas – past winners have received responses from </a:t>
            </a:r>
            <a:r>
              <a:rPr lang="en-GB" sz="2400" b="1" dirty="0">
                <a:solidFill>
                  <a:srgbClr val="00495C"/>
                </a:solidFill>
                <a:latin typeface="Gill Sans"/>
                <a:ea typeface="Gill Sans"/>
                <a:cs typeface="Gill Sans"/>
                <a:sym typeface="Gill Sans"/>
              </a:rPr>
              <a:t>Malorie Blackman, Charlie Brooker, Manveen Rana, Ali Smith, Jess Phillips MP and the Mayor of Bristol!</a:t>
            </a:r>
            <a:endParaRPr sz="2400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dirty="0">
              <a:solidFill>
                <a:srgbClr val="00495C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8" name="Google Shape;98;p15"/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9" name="Google Shape;99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483533">
            <a:off x="7595623" y="522920"/>
            <a:ext cx="1668120" cy="27203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5"/>
          <p:cNvPicPr preferRelativeResize="0"/>
          <p:nvPr/>
        </p:nvPicPr>
        <p:blipFill rotWithShape="1">
          <a:blip r:embed="rId4">
            <a:alphaModFix/>
          </a:blip>
          <a:srcRect l="1" t="3346" r="1261" b="5319"/>
          <a:stretch/>
        </p:blipFill>
        <p:spPr>
          <a:xfrm rot="218579">
            <a:off x="9424899" y="753825"/>
            <a:ext cx="1950195" cy="2768415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5"/>
          <p:cNvSpPr/>
          <p:nvPr/>
        </p:nvSpPr>
        <p:spPr>
          <a:xfrm>
            <a:off x="9571703" y="5058697"/>
            <a:ext cx="2620297" cy="1799303"/>
          </a:xfrm>
          <a:prstGeom prst="rect">
            <a:avLst/>
          </a:prstGeom>
          <a:solidFill>
            <a:srgbClr val="00495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en-GB" sz="2200" b="1" dirty="0">
                <a:solidFill>
                  <a:srgbClr val="EAF3E2"/>
                </a:solidFill>
                <a:latin typeface="Gill Sans"/>
                <a:ea typeface="Gill Sans"/>
                <a:cs typeface="Gill Sans"/>
                <a:sym typeface="Gill Sans"/>
              </a:rPr>
            </a:br>
            <a:r>
              <a:rPr lang="en-GB" sz="2200" b="1" dirty="0">
                <a:solidFill>
                  <a:srgbClr val="EAF3E2"/>
                </a:solidFill>
                <a:latin typeface="Gill Sans"/>
                <a:ea typeface="Gill Sans"/>
                <a:cs typeface="Gill Sans"/>
                <a:sym typeface="Gill Sans"/>
              </a:rPr>
              <a:t>And it’s not </a:t>
            </a:r>
            <a:br>
              <a:rPr lang="en-GB" sz="2200" b="1" dirty="0">
                <a:solidFill>
                  <a:srgbClr val="EAF3E2"/>
                </a:solidFill>
                <a:latin typeface="Gill Sans"/>
                <a:ea typeface="Gill Sans"/>
                <a:cs typeface="Gill Sans"/>
                <a:sym typeface="Gill Sans"/>
              </a:rPr>
            </a:br>
            <a:r>
              <a:rPr lang="en-GB" sz="2200" b="1" dirty="0">
                <a:solidFill>
                  <a:srgbClr val="EAF3E2"/>
                </a:solidFill>
                <a:latin typeface="Gill Sans"/>
                <a:ea typeface="Gill Sans"/>
                <a:cs typeface="Gill Sans"/>
                <a:sym typeface="Gill Sans"/>
              </a:rPr>
              <a:t>just about </a:t>
            </a:r>
            <a:br>
              <a:rPr lang="en-GB" sz="2200" b="1" dirty="0">
                <a:solidFill>
                  <a:srgbClr val="EAF3E2"/>
                </a:solidFill>
                <a:latin typeface="Gill Sans"/>
                <a:ea typeface="Gill Sans"/>
                <a:cs typeface="Gill Sans"/>
                <a:sym typeface="Gill Sans"/>
              </a:rPr>
            </a:br>
            <a:r>
              <a:rPr lang="en-GB" sz="2200" b="1" dirty="0">
                <a:solidFill>
                  <a:srgbClr val="EAF3E2"/>
                </a:solidFill>
                <a:latin typeface="Gill Sans"/>
                <a:ea typeface="Gill Sans"/>
                <a:cs typeface="Gill Sans"/>
                <a:sym typeface="Gill Sans"/>
              </a:rPr>
              <a:t>the winners…</a:t>
            </a:r>
            <a:endParaRPr sz="2200" dirty="0">
              <a:solidFill>
                <a:srgbClr val="EAF3E2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3FA6C26B-346E-2439-6D6B-4436ED100CCC}"/>
              </a:ext>
            </a:extLst>
          </p:cNvPr>
          <p:cNvSpPr txBox="1"/>
          <p:nvPr/>
        </p:nvSpPr>
        <p:spPr>
          <a:xfrm>
            <a:off x="548640" y="2697480"/>
            <a:ext cx="11109960" cy="1631216"/>
          </a:xfrm>
          <a:prstGeom prst="rect">
            <a:avLst/>
          </a:prstGeom>
          <a:solidFill>
            <a:srgbClr val="00495C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800" dirty="0">
                <a:solidFill>
                  <a:srgbClr val="FFFFFF"/>
                </a:solidFill>
                <a:latin typeface="Gill Sans MT" panose="020B0604020202020204" charset="0"/>
              </a:rPr>
              <a:t>Head to </a:t>
            </a:r>
            <a:r>
              <a:rPr lang="en-GB" sz="1800" dirty="0">
                <a:solidFill>
                  <a:srgbClr val="FFFFFF"/>
                </a:solidFill>
                <a:latin typeface="Gill Sans MT" panose="020B060402020202020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www.orwellyouthprize.co.uk</a:t>
            </a:r>
            <a:r>
              <a:rPr lang="en-GB" sz="1800" dirty="0">
                <a:solidFill>
                  <a:srgbClr val="FFFFFF"/>
                </a:solidFill>
                <a:latin typeface="Gill Sans MT" panose="020B0604020202020204" charset="0"/>
              </a:rPr>
              <a:t> to find out more and to enter.</a:t>
            </a:r>
          </a:p>
          <a:p>
            <a:pPr algn="ctr"/>
            <a:r>
              <a:rPr lang="en-GB" sz="1800" dirty="0">
                <a:solidFill>
                  <a:srgbClr val="FFFFFF"/>
                </a:solidFill>
                <a:latin typeface="Gill Sans MT" panose="020B0604020202020204" charset="0"/>
              </a:rPr>
              <a:t>Follow us on Instagram @orwellyouthprize and X @orwellyouthprize</a:t>
            </a:r>
          </a:p>
          <a:p>
            <a:pPr algn="ctr"/>
            <a:endParaRPr lang="en-GB" sz="2800" dirty="0">
              <a:solidFill>
                <a:srgbClr val="EAF3E2"/>
              </a:solidFill>
              <a:latin typeface="Gill Sans" panose="020B0604020202020204" charset="0"/>
            </a:endParaRPr>
          </a:p>
          <a:p>
            <a:pPr algn="ctr"/>
            <a:r>
              <a:rPr lang="en-GB" sz="1800" dirty="0">
                <a:solidFill>
                  <a:srgbClr val="FFFFFF"/>
                </a:solidFill>
                <a:latin typeface="Gill Sans MT" panose="020B0604020202020204" charset="0"/>
              </a:rPr>
              <a:t>FEEDBACK DEADLINE</a:t>
            </a:r>
            <a:r>
              <a:rPr lang="en-GB" sz="1800">
                <a:solidFill>
                  <a:srgbClr val="FFFFFF"/>
                </a:solidFill>
                <a:latin typeface="Gill Sans MT" panose="020B0604020202020204" charset="0"/>
              </a:rPr>
              <a:t>: Wednesday 3rd March 2027</a:t>
            </a:r>
          </a:p>
          <a:p>
            <a:pPr algn="ctr"/>
            <a:r>
              <a:rPr lang="en-GB" sz="1800">
                <a:solidFill>
                  <a:srgbClr val="FFFFFF"/>
                </a:solidFill>
                <a:latin typeface="Gill Sans MT" panose="020B0604020202020204" charset="0"/>
              </a:rPr>
              <a:t>FINAL </a:t>
            </a:r>
            <a:r>
              <a:rPr lang="en-GB" sz="1800" dirty="0">
                <a:solidFill>
                  <a:srgbClr val="FFFFFF"/>
                </a:solidFill>
                <a:latin typeface="Gill Sans MT" panose="020B0604020202020204" charset="0"/>
              </a:rPr>
              <a:t>DEADLINE: Wednesday 28th April 2027 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34840" y="365760"/>
            <a:ext cx="7223760" cy="502920"/>
          </a:xfrm>
          <a:prstGeom prst="roundRect">
            <a:avLst/>
          </a:prstGeom>
          <a:solidFill>
            <a:srgbClr val="F85E2F"/>
          </a:solidFill>
          <a:ln>
            <a:noFill/>
          </a:ln>
          <a:effectLst/>
        </p:spPr>
        <p:txBody>
          <a:bodyPr lIns="0" rIns="0"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Gill Sans MT"/>
              </a:rPr>
              <a:t>WRITE IN RESPONSE TO THE THEME: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960120"/>
            <a:ext cx="7589520" cy="77724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5600" b="1" i="0">
                <a:solidFill>
                  <a:srgbClr val="F85E2F"/>
                </a:solidFill>
                <a:latin typeface="Gill Sans MT"/>
              </a:rPr>
              <a:t>ACTS OF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1737360"/>
            <a:ext cx="7589520" cy="77724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5600" b="1" i="0">
                <a:solidFill>
                  <a:srgbClr val="F85E2F"/>
                </a:solidFill>
                <a:latin typeface="Gill Sans MT"/>
              </a:rPr>
              <a:t>COURAGE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8640" y="5074920"/>
            <a:ext cx="11109960" cy="1280160"/>
          </a:xfrm>
          <a:prstGeom prst="roundRect">
            <a:avLst/>
          </a:prstGeom>
          <a:solidFill>
            <a:srgbClr val="E7BB78"/>
          </a:solidFill>
          <a:ln>
            <a:noFill/>
          </a:ln>
          <a:effectLst/>
        </p:spPr>
        <p:txBody>
          <a:bodyPr wrap="square" rtlCol="0" anchor="ctr"/>
          <a:lstStyle/>
          <a:p>
            <a:pPr algn="ctr"/>
            <a:r>
              <a:rPr sz="1500" b="1">
                <a:solidFill>
                  <a:srgbClr val="1A1A1A"/>
                </a:solidFill>
                <a:latin typeface="Gill Sans MT"/>
              </a:rPr>
              <a:t>“Freedom of the intellect means the freedom to report what one has seen, heard, and felt, and not to be obliged to fabricate imaginary facts and feelings.”</a:t>
            </a:r>
          </a:p>
          <a:p>
            <a:pPr algn="ctr"/>
            <a:r>
              <a:rPr sz="1200" i="1">
                <a:solidFill>
                  <a:srgbClr val="00495C"/>
                </a:solidFill>
                <a:latin typeface="Gill Sans MT"/>
              </a:rPr>
              <a:t>— George Orwell, The Prevention of Literature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717</Words>
  <Application>Microsoft Office PowerPoint</Application>
  <PresentationFormat>Widescreen</PresentationFormat>
  <Paragraphs>54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Calibri</vt:lpstr>
      <vt:lpstr>Gill Sans</vt:lpstr>
      <vt:lpstr>Gill Sans MT</vt:lpstr>
      <vt:lpstr>Arial</vt:lpstr>
      <vt:lpstr>Office Theme</vt:lpstr>
      <vt:lpstr>PowerPoint Presentation</vt:lpstr>
      <vt:lpstr>PowerPoint Presentation</vt:lpstr>
      <vt:lpstr>What is the Orwell Youth Prize?</vt:lpstr>
      <vt:lpstr>PowerPoint Presentation</vt:lpstr>
      <vt:lpstr>Why Should I Enter?</vt:lpstr>
      <vt:lpstr>What Could I Win?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Sam Taylor Hill</cp:lastModifiedBy>
  <cp:revision>23</cp:revision>
  <dcterms:modified xsi:type="dcterms:W3CDTF">2026-09-14T13:35:51Z</dcterms:modified>
</cp:coreProperties>
</file>