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53065" autoAdjust="0"/>
  </p:normalViewPr>
  <p:slideViewPr>
    <p:cSldViewPr snapToGrid="0" snapToObjects="1">
      <p:cViewPr varScale="1">
        <p:scale>
          <a:sx n="59" d="100"/>
          <a:sy n="59" d="100"/>
        </p:scale>
        <p:origin x="25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6497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of this slide is to introduce courage as a concept to students. Everyone has some idea of what courage entails, so it's worth getting the class thinking along the same lines before you begin.
Ask them to list people or moments they'd call courageous or brave. Then ask why: was it the action itself, the risk involved, or the fact that they were afraid and did it anyway?
It's worth drawing out the word 'despite' in most definitions of courage: bravery is not the absence of fear, but action taken despite it. Cowardice and fear are related but distinct: fear is a feeling, cowardice is what happens when fear stops you from acting on what you believe is right.
Ask: is it possible to be courageous without ever feeling afraid? Is fearlessness the same thing as courage?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introduces the idea that courage is personal and contested, but should still be examined as honestly and reflexively as possible.
Encourage both personal examples (speaking up, trying something new, admitting a mistake) and societal examples (protestors, whistleblowers, people who spoke out against injustice).
Remind students it's fine if the example is small or light-hearted. The important thing is reasoning through why it felt difficult and what they were weighing up at the time.
It's also worth highlighting that our idea of what counts as courage can shift depending on who is telling the story, and what they had to lose – what their motives were </a:t>
            </a:r>
            <a:r>
              <a:rPr lang="en-US" dirty="0" err="1"/>
              <a:t>etc</a:t>
            </a:r>
            <a:r>
              <a:rPr lang="en-US" dirty="0"/>
              <a:t>
Link to the Orwell Youth Prize: writers often explore courage that goes unnoticed by others. Entrants might want to write about a kind of courage that isn't usually celebrated </a:t>
            </a:r>
            <a:r>
              <a:rPr lang="en-US" dirty="0" err="1"/>
              <a:t>ie</a:t>
            </a:r>
            <a:r>
              <a:rPr lang="en-US" dirty="0"/>
              <a:t> day-to-day courage and resilience!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students may already know Orwell's novels; fewer may know how much of his non-fiction is rooted in placing himself in difficult or dangerous situations to understand and report on them honestly.
Homage to Catalonia: Orwell fought with the Republican anti-fascist militia against Franco's fascists and was seriously wounded. He wrote about the experience, including the moment he was shot.
Shooting an Elephant: set in colonial Burma, where Orwell served as a policeman. The essay is a study in colonial rule. It is also interesting because he feels he does the wrong thing specifically because he's afraid of looking weak in front of a crowd. It's a useful, more uncomfortable way into the theme.
Down and Out / Wigan Pier: Orwell chose poverty and hard physical labour as the subject of his research across the North of England, believing that honest writing needed some kind of first-hand experience about the subject he was writing about – but is this brave Orwell’s part? Are the subjects courageous in their work and lives?
Ask: which of three kinds of courage, physical, moral, or the courage to see clearly, feels most relevant to students' own lives? What do they think is most interesting to write about? Start getting them to think ahead to their own writing!</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pause slide. Give students a moment to sit and think about this quote before moving on.
Orwell approaches the moment he was shot with curiosity here. You might ask: can looking closely and honestly at a frightening experience, rather than looking away from it, be its own kind of courage? This is a good moment to connect physical bravery to the bravery involved in writing honestly about difficult things, which is where the lesson is heading. </a:t>
            </a:r>
          </a:p>
          <a:p>
            <a:endParaRPr lang="en-US" dirty="0"/>
          </a:p>
          <a:p>
            <a:r>
              <a:rPr lang="en-US" dirty="0"/>
              <a:t>This quote also shows that people, like Orwell, can be courageous in more ways than one!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by asking students to break the quote down in their own words, then work through the questions as a class.
This essay, The Prevention of Literature (1946), was written as Orwell watched writers self-censor under political pressure from both the far right and the Soviet-aligned left. He argues that honest reporting of one's own experience, not just of facts in the abstract, is an act of intellectual freedom, and that it takes courage to resist the pull toward saying what's expected rather than what's true.
If time allows: relate this back to Homage to Catalonia (slide 5). Orwell's willingness to describe being shot in unflinching detail is that instinct in action, reporting exactly what he saw, heard and felt, however uncomfortable.
Further reading: https://www.orwellfoundation.com/the-orwell-foundation/orwell/essays-and-other-works/the-prevention-of-literature/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behind this slide is to get young people thinking about what actually holds people back from courageous action.
Encourage students to distinguish between fears that are proportionate to a real risk (physical danger, social consequences) and fears that are more about discomfort or embarrassment. Neither is silly, but they call for different responses, with corresponding impacts on courage.
Examples to get them started: fear of getting something wrong in public; fear of upsetting people they care about; fear of consequences from someone in authority; fear of standing out from the group.
Encourage students to think of a context where they, or someone they know, decided a fear was worth pushing through, and one where it wasn't. What made the difference for that person?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regularly receive submissions as short stories, essays, poems, graphic novels, scripts, game designs, and more, so encourage expression through whatever medium students feel most confident with.
It's worth relating this back to our judging criteria. When writing, students should consider:
Political purpose: give the writing a clear message or aim.
Clarity of expression: make ideas easy to follow, avoid jargon.
Brave and independent thinking: be honest about what you believe and have experienced.
Open and informed thinking: check your own views against good information.
Artful writing: use language that sounds and feels good to read.
Alignment to the theme: show how the writing explores courage specifically, not just in general terms.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students to the Inspiration and Research pages for the Courage/Bravery theme, alongside the general 'find your form' resource, so students unsure whether to write an essay, poem, story or script can see examples of each.</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home/claude/pptx_build/orwell-portrait.png"/>
          <p:cNvPicPr>
            <a:picLocks noChangeAspect="1"/>
          </p:cNvPicPr>
          <p:nvPr/>
        </p:nvPicPr>
        <p:blipFill>
          <a:blip r:embed="rId3"/>
          <a:stretch>
            <a:fillRect/>
          </a:stretch>
        </p:blipFill>
        <p:spPr>
          <a:xfrm>
            <a:off x="-548640" y="1874520"/>
            <a:ext cx="4846320" cy="4846320"/>
          </a:xfrm>
          <a:prstGeom prst="rect">
            <a:avLst/>
          </a:prstGeom>
        </p:spPr>
      </p:pic>
      <p:sp>
        <p:nvSpPr>
          <p:cNvPr id="3" name="Shape 0"/>
          <p:cNvSpPr/>
          <p:nvPr/>
        </p:nvSpPr>
        <p:spPr>
          <a:xfrm>
            <a:off x="4434840" y="594360"/>
            <a:ext cx="7223760" cy="566928"/>
          </a:xfrm>
          <a:prstGeom prst="roundRect">
            <a:avLst>
              <a:gd name="adj" fmla="val 9677"/>
            </a:avLst>
          </a:prstGeom>
          <a:solidFill>
            <a:srgbClr val="E97132"/>
          </a:solidFill>
          <a:ln/>
        </p:spPr>
        <p:txBody>
          <a:bodyPr/>
          <a:lstStyle/>
          <a:p>
            <a:endParaRPr lang="en-GB"/>
          </a:p>
        </p:txBody>
      </p:sp>
      <p:sp>
        <p:nvSpPr>
          <p:cNvPr id="4" name="Text 1"/>
          <p:cNvSpPr/>
          <p:nvPr/>
        </p:nvSpPr>
        <p:spPr>
          <a:xfrm>
            <a:off x="4434840" y="594360"/>
            <a:ext cx="7223760" cy="566928"/>
          </a:xfrm>
          <a:prstGeom prst="rect">
            <a:avLst/>
          </a:prstGeom>
          <a:noFill/>
          <a:ln/>
        </p:spPr>
        <p:txBody>
          <a:bodyPr wrap="square" lIns="0" tIns="0" rIns="0" bIns="0" rtlCol="0" anchor="ctr"/>
          <a:lstStyle/>
          <a:p>
            <a:pPr marL="0" indent="0" algn="ctr">
              <a:buNone/>
            </a:pPr>
            <a:r>
              <a:rPr lang="en-US" sz="1700" b="1" kern="0" spc="200" dirty="0">
                <a:solidFill>
                  <a:srgbClr val="FFFFFF"/>
                </a:solidFill>
                <a:latin typeface="Aptos" pitchFamily="34" charset="0"/>
                <a:ea typeface="Aptos" pitchFamily="34" charset="-122"/>
                <a:cs typeface="Aptos" pitchFamily="34" charset="-120"/>
              </a:rPr>
              <a:t>WRITE IN RESPONSE TO THE THEME:</a:t>
            </a:r>
            <a:endParaRPr lang="en-US" sz="1700" dirty="0"/>
          </a:p>
        </p:txBody>
      </p:sp>
      <p:sp>
        <p:nvSpPr>
          <p:cNvPr id="5" name="Text 2"/>
          <p:cNvSpPr/>
          <p:nvPr/>
        </p:nvSpPr>
        <p:spPr>
          <a:xfrm>
            <a:off x="4343400" y="1280160"/>
            <a:ext cx="7589520" cy="2651760"/>
          </a:xfrm>
          <a:prstGeom prst="rect">
            <a:avLst/>
          </a:prstGeom>
          <a:noFill/>
          <a:ln/>
        </p:spPr>
        <p:txBody>
          <a:bodyPr wrap="none" lIns="0" tIns="0" rIns="0" bIns="0" rtlCol="0" anchor="t"/>
          <a:lstStyle/>
          <a:p>
            <a:pPr marL="0" indent="0" algn="l">
              <a:buNone/>
            </a:pPr>
            <a:r>
              <a:rPr lang="en-US" sz="6200" b="1" dirty="0">
                <a:solidFill>
                  <a:srgbClr val="E97132"/>
                </a:solidFill>
                <a:latin typeface="Aptos Display" pitchFamily="34" charset="0"/>
                <a:ea typeface="Aptos Display" pitchFamily="34" charset="-122"/>
                <a:cs typeface="Aptos Display" pitchFamily="34" charset="-120"/>
              </a:rPr>
              <a:t>ACTS OF</a:t>
            </a:r>
            <a:endParaRPr lang="en-US" sz="10500" dirty="0"/>
          </a:p>
          <a:p>
            <a:r>
              <a:rPr sz="6200" b="1">
                <a:solidFill>
                  <a:srgbClr val="E97132"/>
                </a:solidFill>
                <a:latin typeface="Aptos Display"/>
              </a:rPr>
              <a:t>COURAGE</a:t>
            </a:r>
          </a:p>
        </p:txBody>
      </p:sp>
      <p:sp>
        <p:nvSpPr>
          <p:cNvPr id="6" name="Shape 3"/>
          <p:cNvSpPr/>
          <p:nvPr/>
        </p:nvSpPr>
        <p:spPr>
          <a:xfrm>
            <a:off x="7818120" y="5074920"/>
            <a:ext cx="4069080" cy="1508760"/>
          </a:xfrm>
          <a:prstGeom prst="roundRect">
            <a:avLst>
              <a:gd name="adj" fmla="val 3636"/>
            </a:avLst>
          </a:prstGeom>
          <a:solidFill>
            <a:srgbClr val="E7BB78"/>
          </a:solidFill>
          <a:ln/>
          <a:effectLst>
            <a:outerShdw blurRad="101600" dist="38100" dir="5400000" algn="bl" rotWithShape="0">
              <a:srgbClr val="000000">
                <a:alpha val="30000"/>
              </a:srgbClr>
            </a:outerShdw>
          </a:effectLst>
        </p:spPr>
        <p:txBody>
          <a:bodyPr/>
          <a:lstStyle/>
          <a:p>
            <a:endParaRPr lang="en-GB"/>
          </a:p>
        </p:txBody>
      </p:sp>
      <p:sp>
        <p:nvSpPr>
          <p:cNvPr id="7" name="Text 4"/>
          <p:cNvSpPr/>
          <p:nvPr/>
        </p:nvSpPr>
        <p:spPr>
          <a:xfrm>
            <a:off x="8001000" y="5193792"/>
            <a:ext cx="3703320" cy="1280160"/>
          </a:xfrm>
          <a:prstGeom prst="rect">
            <a:avLst/>
          </a:prstGeom>
          <a:noFill/>
          <a:ln/>
        </p:spPr>
        <p:txBody>
          <a:bodyPr wrap="square" lIns="0" tIns="0" rIns="0" bIns="0" rtlCol="0" anchor="ctr"/>
          <a:lstStyle/>
          <a:p>
            <a:pPr marL="0" indent="0" algn="l">
              <a:lnSpc>
                <a:spcPct val="115000"/>
              </a:lnSpc>
              <a:buNone/>
            </a:pPr>
            <a:r>
              <a:rPr lang="en-US" sz="1500" b="1" dirty="0">
                <a:solidFill>
                  <a:srgbClr val="1A1A1A"/>
                </a:solidFill>
                <a:latin typeface="Aptos" pitchFamily="34" charset="0"/>
                <a:ea typeface="Aptos" pitchFamily="34" charset="-122"/>
                <a:cs typeface="Aptos" pitchFamily="34" charset="-120"/>
              </a:rPr>
              <a:t>‘There are occasions when it pays better to fight and be beaten than not to fight at all.’</a:t>
            </a:r>
            <a:endParaRPr lang="en-US" sz="1500" dirty="0"/>
          </a:p>
          <a:p>
            <a:pPr marL="0" indent="0" algn="l">
              <a:lnSpc>
                <a:spcPct val="115000"/>
              </a:lnSpc>
              <a:buNone/>
            </a:pPr>
            <a:r>
              <a:rPr lang="en-US" sz="1200" i="1" dirty="0">
                <a:solidFill>
                  <a:srgbClr val="0E2841"/>
                </a:solidFill>
                <a:latin typeface="Aptos" pitchFamily="34" charset="0"/>
                <a:ea typeface="Aptos" pitchFamily="34" charset="-122"/>
                <a:cs typeface="Aptos" pitchFamily="34" charset="-120"/>
              </a:rPr>
              <a:t>— George Orwell, Homage to Catalonia</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0040"/>
            <a:ext cx="5394960" cy="1371600"/>
          </a:xfrm>
          <a:prstGeom prst="rect">
            <a:avLst/>
          </a:prstGeom>
          <a:noFill/>
          <a:ln/>
        </p:spPr>
        <p:txBody>
          <a:bodyPr wrap="square" lIns="0" tIns="0" rIns="0" bIns="0" rtlCol="0" anchor="b"/>
          <a:lstStyle/>
          <a:p>
            <a:pPr marL="0" indent="0" algn="l">
              <a:lnSpc>
                <a:spcPts val="4200"/>
              </a:lnSpc>
              <a:buNone/>
            </a:pPr>
            <a:r>
              <a:rPr lang="en-US" sz="4000" b="1" dirty="0">
                <a:solidFill>
                  <a:srgbClr val="1A1A1A"/>
                </a:solidFill>
                <a:latin typeface="Aptos Display" pitchFamily="34" charset="0"/>
                <a:ea typeface="Aptos Display" pitchFamily="34" charset="-122"/>
                <a:cs typeface="Aptos Display" pitchFamily="34" charset="-120"/>
              </a:rPr>
              <a:t>What is</a:t>
            </a:r>
            <a:endParaRPr lang="en-US" sz="4000" dirty="0"/>
          </a:p>
          <a:p>
            <a:pPr marL="0" indent="0" algn="l">
              <a:lnSpc>
                <a:spcPts val="4200"/>
              </a:lnSpc>
              <a:buNone/>
            </a:pPr>
            <a:r>
              <a:rPr lang="en-US" sz="4000" b="1" dirty="0">
                <a:solidFill>
                  <a:srgbClr val="1A1A1A"/>
                </a:solidFill>
                <a:latin typeface="Aptos Display" pitchFamily="34" charset="0"/>
                <a:ea typeface="Aptos Display" pitchFamily="34" charset="-122"/>
                <a:cs typeface="Aptos Display" pitchFamily="34" charset="-120"/>
              </a:rPr>
              <a:t>courage?</a:t>
            </a:r>
            <a:endParaRPr lang="en-US" sz="4000" dirty="0"/>
          </a:p>
        </p:txBody>
      </p:sp>
      <p:sp>
        <p:nvSpPr>
          <p:cNvPr id="3" name="Shape 1"/>
          <p:cNvSpPr/>
          <p:nvPr/>
        </p:nvSpPr>
        <p:spPr>
          <a:xfrm>
            <a:off x="566928" y="1737360"/>
            <a:ext cx="2743200" cy="50292"/>
          </a:xfrm>
          <a:prstGeom prst="roundRect">
            <a:avLst>
              <a:gd name="adj" fmla="val 54545"/>
            </a:avLst>
          </a:prstGeom>
          <a:solidFill>
            <a:srgbClr val="E97132"/>
          </a:solidFill>
          <a:ln/>
        </p:spPr>
        <p:txBody>
          <a:bodyPr/>
          <a:lstStyle/>
          <a:p>
            <a:endParaRPr lang="en-GB"/>
          </a:p>
        </p:txBody>
      </p:sp>
      <p:sp>
        <p:nvSpPr>
          <p:cNvPr id="4" name="Text 2"/>
          <p:cNvSpPr/>
          <p:nvPr/>
        </p:nvSpPr>
        <p:spPr>
          <a:xfrm>
            <a:off x="548640" y="2148840"/>
            <a:ext cx="5394960" cy="4206240"/>
          </a:xfrm>
          <a:prstGeom prst="rect">
            <a:avLst/>
          </a:prstGeom>
          <a:noFill/>
          <a:ln/>
        </p:spPr>
        <p:txBody>
          <a:bodyPr wrap="square" lIns="0" tIns="0" rIns="0" bIns="0" rtlCol="0" anchor="t"/>
          <a:lstStyle/>
          <a:p>
            <a:pPr marL="228600" indent="-228600">
              <a:spcAft>
                <a:spcPts val="1400"/>
              </a:spcAft>
              <a:buSzPct val="100000"/>
              <a:buChar char="•"/>
            </a:pPr>
            <a:r>
              <a:rPr lang="en-US" sz="1800" dirty="0">
                <a:solidFill>
                  <a:srgbClr val="1A1A1A"/>
                </a:solidFill>
                <a:latin typeface="Aptos" pitchFamily="34" charset="0"/>
                <a:ea typeface="Aptos" pitchFamily="34" charset="-122"/>
                <a:cs typeface="Aptos" pitchFamily="34" charset="-120"/>
              </a:rPr>
              <a:t>“The ability to do something that frightens one”</a:t>
            </a:r>
            <a:endParaRPr lang="en-US" sz="1800" dirty="0"/>
          </a:p>
          <a:p>
            <a:pPr marL="228600" indent="-228600">
              <a:spcAft>
                <a:spcPts val="1400"/>
              </a:spcAft>
              <a:buSzPct val="100000"/>
              <a:buChar char="•"/>
            </a:pPr>
            <a:r>
              <a:rPr lang="en-US" sz="1800" dirty="0">
                <a:solidFill>
                  <a:srgbClr val="1A1A1A"/>
                </a:solidFill>
                <a:latin typeface="Aptos" pitchFamily="34" charset="0"/>
                <a:ea typeface="Aptos" pitchFamily="34" charset="-122"/>
                <a:cs typeface="Aptos" pitchFamily="34" charset="-120"/>
              </a:rPr>
              <a:t>“Mental or moral strength to venture, persevere, and withstand danger, fear, or difficulty”</a:t>
            </a:r>
            <a:endParaRPr lang="en-US" sz="1800" dirty="0"/>
          </a:p>
          <a:p>
            <a:pPr marL="228600" indent="-228600">
              <a:spcAft>
                <a:spcPts val="1400"/>
              </a:spcAft>
              <a:buSzPct val="100000"/>
              <a:buChar char="•"/>
            </a:pPr>
            <a:r>
              <a:rPr lang="en-US" sz="1800" dirty="0">
                <a:solidFill>
                  <a:srgbClr val="1A1A1A"/>
                </a:solidFill>
                <a:latin typeface="Aptos" pitchFamily="34" charset="0"/>
                <a:ea typeface="Aptos" pitchFamily="34" charset="-122"/>
                <a:cs typeface="Aptos" pitchFamily="34" charset="-120"/>
              </a:rPr>
              <a:t>“Courage in the face of pain or grief”</a:t>
            </a:r>
            <a:endParaRPr lang="en-US" sz="1800" dirty="0"/>
          </a:p>
          <a:p>
            <a:pPr marL="228600" indent="-228600">
              <a:spcBef>
                <a:spcPts val="1800"/>
              </a:spcBef>
              <a:spcAft>
                <a:spcPts val="1400"/>
              </a:spcAft>
              <a:buSzPct val="100000"/>
              <a:buChar char="•"/>
            </a:pPr>
            <a:r>
              <a:rPr lang="en-US" sz="1800" dirty="0">
                <a:solidFill>
                  <a:srgbClr val="1A1A1A"/>
                </a:solidFill>
                <a:latin typeface="Aptos" pitchFamily="34" charset="0"/>
                <a:ea typeface="Aptos" pitchFamily="34" charset="-122"/>
                <a:cs typeface="Aptos" pitchFamily="34" charset="-120"/>
              </a:rPr>
              <a:t>What is the opposite of courage?</a:t>
            </a:r>
            <a:endParaRPr lang="en-US" sz="1800" dirty="0"/>
          </a:p>
          <a:p>
            <a:pPr marL="228600" indent="-228600">
              <a:spcAft>
                <a:spcPts val="1400"/>
              </a:spcAft>
              <a:buSzPct val="100000"/>
              <a:buChar char="•"/>
            </a:pPr>
            <a:r>
              <a:rPr lang="en-US" sz="1800" dirty="0">
                <a:solidFill>
                  <a:srgbClr val="1A1A1A"/>
                </a:solidFill>
                <a:latin typeface="Aptos" pitchFamily="34" charset="0"/>
                <a:ea typeface="Aptos" pitchFamily="34" charset="-122"/>
                <a:cs typeface="Aptos" pitchFamily="34" charset="-120"/>
              </a:rPr>
              <a:t>Cowardice: lack of courage in the face of danger or pain.</a:t>
            </a:r>
            <a:endParaRPr lang="en-US" sz="1800" dirty="0"/>
          </a:p>
          <a:p>
            <a:pPr marL="228600" indent="-228600">
              <a:spcAft>
                <a:spcPts val="1400"/>
              </a:spcAft>
              <a:buSzPct val="100000"/>
              <a:buChar char="•"/>
            </a:pPr>
            <a:r>
              <a:rPr lang="en-US" sz="1800" dirty="0">
                <a:solidFill>
                  <a:srgbClr val="1A1A1A"/>
                </a:solidFill>
                <a:latin typeface="Aptos" pitchFamily="34" charset="0"/>
                <a:ea typeface="Aptos" pitchFamily="34" charset="-122"/>
                <a:cs typeface="Aptos" pitchFamily="34" charset="-120"/>
              </a:rPr>
              <a:t>Fear: an unpleasant emotion caused by the threat of danger, pain, or harm.</a:t>
            </a:r>
            <a:endParaRPr lang="en-US" sz="1800" dirty="0"/>
          </a:p>
        </p:txBody>
      </p:sp>
      <p:pic>
        <p:nvPicPr>
          <p:cNvPr id="5" name="Image 0" descr="/home/claude/pptx_build/orwell-portrait.png"/>
          <p:cNvPicPr>
            <a:picLocks noChangeAspect="1"/>
          </p:cNvPicPr>
          <p:nvPr/>
        </p:nvPicPr>
        <p:blipFill>
          <a:blip r:embed="rId3"/>
          <a:stretch>
            <a:fillRect/>
          </a:stretch>
        </p:blipFill>
        <p:spPr>
          <a:xfrm>
            <a:off x="7863840" y="1371600"/>
            <a:ext cx="3657600" cy="3657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0040"/>
            <a:ext cx="5394960" cy="1371600"/>
          </a:xfrm>
          <a:prstGeom prst="rect">
            <a:avLst/>
          </a:prstGeom>
          <a:noFill/>
          <a:ln/>
        </p:spPr>
        <p:txBody>
          <a:bodyPr wrap="square" lIns="0" tIns="0" rIns="0" bIns="0" rtlCol="0" anchor="b"/>
          <a:lstStyle/>
          <a:p>
            <a:pPr marL="0" indent="0" algn="l">
              <a:lnSpc>
                <a:spcPts val="4200"/>
              </a:lnSpc>
              <a:buNone/>
            </a:pPr>
            <a:r>
              <a:rPr lang="en-US" sz="4000" b="1" dirty="0">
                <a:solidFill>
                  <a:srgbClr val="1A1A1A"/>
                </a:solidFill>
                <a:latin typeface="Aptos Display" pitchFamily="34" charset="0"/>
                <a:ea typeface="Aptos Display" pitchFamily="34" charset="-122"/>
                <a:cs typeface="Aptos Display" pitchFamily="34" charset="-120"/>
              </a:rPr>
              <a:t>Starting small</a:t>
            </a:r>
            <a:endParaRPr lang="en-US" sz="4000" dirty="0"/>
          </a:p>
          <a:p>
            <a:pPr marL="0" indent="0" algn="l">
              <a:lnSpc>
                <a:spcPts val="4200"/>
              </a:lnSpc>
              <a:buNone/>
            </a:pPr>
            <a:r>
              <a:rPr lang="en-US" sz="4000" b="1" dirty="0">
                <a:solidFill>
                  <a:srgbClr val="1A1A1A"/>
                </a:solidFill>
                <a:latin typeface="Aptos Display" pitchFamily="34" charset="0"/>
                <a:ea typeface="Aptos Display" pitchFamily="34" charset="-122"/>
                <a:cs typeface="Aptos Display" pitchFamily="34" charset="-120"/>
              </a:rPr>
              <a:t>on a big theme</a:t>
            </a:r>
            <a:endParaRPr lang="en-US" sz="4000" dirty="0"/>
          </a:p>
        </p:txBody>
      </p:sp>
      <p:sp>
        <p:nvSpPr>
          <p:cNvPr id="3" name="Shape 1"/>
          <p:cNvSpPr/>
          <p:nvPr/>
        </p:nvSpPr>
        <p:spPr>
          <a:xfrm>
            <a:off x="566928" y="1737360"/>
            <a:ext cx="2743200" cy="50292"/>
          </a:xfrm>
          <a:prstGeom prst="roundRect">
            <a:avLst>
              <a:gd name="adj" fmla="val 54545"/>
            </a:avLst>
          </a:prstGeom>
          <a:solidFill>
            <a:srgbClr val="E97132"/>
          </a:solidFill>
          <a:ln/>
        </p:spPr>
        <p:txBody>
          <a:bodyPr/>
          <a:lstStyle/>
          <a:p>
            <a:endParaRPr lang="en-GB"/>
          </a:p>
        </p:txBody>
      </p:sp>
      <p:sp>
        <p:nvSpPr>
          <p:cNvPr id="4" name="Shape 2"/>
          <p:cNvSpPr/>
          <p:nvPr/>
        </p:nvSpPr>
        <p:spPr>
          <a:xfrm>
            <a:off x="548640" y="2331720"/>
            <a:ext cx="5394960" cy="1051560"/>
          </a:xfrm>
          <a:prstGeom prst="roundRect">
            <a:avLst>
              <a:gd name="adj" fmla="val 8696"/>
            </a:avLst>
          </a:prstGeom>
          <a:solidFill>
            <a:srgbClr val="A02B93"/>
          </a:solidFill>
          <a:ln/>
          <a:effectLst>
            <a:outerShdw blurRad="101600" dist="38100" dir="5400000" algn="bl" rotWithShape="0">
              <a:srgbClr val="000000">
                <a:alpha val="30000"/>
              </a:srgbClr>
            </a:outerShdw>
          </a:effectLst>
        </p:spPr>
        <p:txBody>
          <a:bodyPr/>
          <a:lstStyle/>
          <a:p>
            <a:endParaRPr lang="en-GB"/>
          </a:p>
        </p:txBody>
      </p:sp>
      <p:sp>
        <p:nvSpPr>
          <p:cNvPr id="5" name="Text 3"/>
          <p:cNvSpPr/>
          <p:nvPr/>
        </p:nvSpPr>
        <p:spPr>
          <a:xfrm>
            <a:off x="749808" y="2331720"/>
            <a:ext cx="4992624" cy="1051560"/>
          </a:xfrm>
          <a:prstGeom prst="rect">
            <a:avLst/>
          </a:prstGeom>
          <a:noFill/>
          <a:ln/>
        </p:spPr>
        <p:txBody>
          <a:bodyPr wrap="square" lIns="0" tIns="0" rIns="0" bIns="0" rtlCol="0" anchor="ctr"/>
          <a:lstStyle/>
          <a:p>
            <a:pPr marL="0" indent="0" algn="l">
              <a:lnSpc>
                <a:spcPct val="105000"/>
              </a:lnSpc>
              <a:buNone/>
            </a:pPr>
            <a:r>
              <a:rPr lang="en-US" sz="1600" dirty="0">
                <a:solidFill>
                  <a:srgbClr val="FFFFFF"/>
                </a:solidFill>
                <a:latin typeface="Aptos" pitchFamily="34" charset="0"/>
                <a:ea typeface="Aptos" pitchFamily="34" charset="-122"/>
                <a:cs typeface="Aptos" pitchFamily="34" charset="-120"/>
              </a:rPr>
              <a:t>Describe a moment when you, or someone you know, did something that took courage.</a:t>
            </a:r>
            <a:endParaRPr lang="en-US" sz="1600" dirty="0"/>
          </a:p>
        </p:txBody>
      </p:sp>
      <p:sp>
        <p:nvSpPr>
          <p:cNvPr id="6" name="Shape 4"/>
          <p:cNvSpPr/>
          <p:nvPr/>
        </p:nvSpPr>
        <p:spPr>
          <a:xfrm>
            <a:off x="548640" y="3547872"/>
            <a:ext cx="5394960" cy="1051560"/>
          </a:xfrm>
          <a:prstGeom prst="roundRect">
            <a:avLst>
              <a:gd name="adj" fmla="val 8696"/>
            </a:avLst>
          </a:prstGeom>
          <a:solidFill>
            <a:srgbClr val="0F9ED5"/>
          </a:solidFill>
          <a:ln/>
          <a:effectLst>
            <a:outerShdw blurRad="101600" dist="38100" dir="5400000" algn="bl" rotWithShape="0">
              <a:srgbClr val="000000">
                <a:alpha val="30000"/>
              </a:srgbClr>
            </a:outerShdw>
          </a:effectLst>
        </p:spPr>
        <p:txBody>
          <a:bodyPr/>
          <a:lstStyle/>
          <a:p>
            <a:endParaRPr lang="en-GB"/>
          </a:p>
        </p:txBody>
      </p:sp>
      <p:sp>
        <p:nvSpPr>
          <p:cNvPr id="7" name="Text 5"/>
          <p:cNvSpPr/>
          <p:nvPr/>
        </p:nvSpPr>
        <p:spPr>
          <a:xfrm>
            <a:off x="749808" y="3547872"/>
            <a:ext cx="4992624" cy="1051560"/>
          </a:xfrm>
          <a:prstGeom prst="rect">
            <a:avLst/>
          </a:prstGeom>
          <a:noFill/>
          <a:ln/>
        </p:spPr>
        <p:txBody>
          <a:bodyPr wrap="square" lIns="0" tIns="0" rIns="0" bIns="0" rtlCol="0" anchor="ctr"/>
          <a:lstStyle/>
          <a:p>
            <a:pPr marL="0" indent="0" algn="l">
              <a:lnSpc>
                <a:spcPct val="105000"/>
              </a:lnSpc>
              <a:buNone/>
            </a:pPr>
            <a:r>
              <a:rPr lang="en-US" sz="1600" dirty="0">
                <a:solidFill>
                  <a:srgbClr val="FFFFFF"/>
                </a:solidFill>
                <a:latin typeface="Aptos" pitchFamily="34" charset="0"/>
                <a:ea typeface="Aptos" pitchFamily="34" charset="-122"/>
                <a:cs typeface="Aptos" pitchFamily="34" charset="-120"/>
              </a:rPr>
              <a:t>Did anything make it difficult? What were you, or they, afraid of?</a:t>
            </a:r>
            <a:endParaRPr lang="en-US" sz="1600" dirty="0"/>
          </a:p>
        </p:txBody>
      </p:sp>
      <p:sp>
        <p:nvSpPr>
          <p:cNvPr id="8" name="Shape 6"/>
          <p:cNvSpPr/>
          <p:nvPr/>
        </p:nvSpPr>
        <p:spPr>
          <a:xfrm>
            <a:off x="548640" y="4764024"/>
            <a:ext cx="5394960" cy="1051560"/>
          </a:xfrm>
          <a:prstGeom prst="roundRect">
            <a:avLst>
              <a:gd name="adj" fmla="val 8696"/>
            </a:avLst>
          </a:prstGeom>
          <a:solidFill>
            <a:srgbClr val="4EA72E"/>
          </a:solidFill>
          <a:ln/>
          <a:effectLst>
            <a:outerShdw blurRad="101600" dist="38100" dir="5400000" algn="bl" rotWithShape="0">
              <a:srgbClr val="000000">
                <a:alpha val="30000"/>
              </a:srgbClr>
            </a:outerShdw>
          </a:effectLst>
        </p:spPr>
        <p:txBody>
          <a:bodyPr/>
          <a:lstStyle/>
          <a:p>
            <a:endParaRPr lang="en-GB"/>
          </a:p>
        </p:txBody>
      </p:sp>
      <p:sp>
        <p:nvSpPr>
          <p:cNvPr id="9" name="Text 7"/>
          <p:cNvSpPr/>
          <p:nvPr/>
        </p:nvSpPr>
        <p:spPr>
          <a:xfrm>
            <a:off x="749808" y="4764024"/>
            <a:ext cx="4992624" cy="1051560"/>
          </a:xfrm>
          <a:prstGeom prst="rect">
            <a:avLst/>
          </a:prstGeom>
          <a:noFill/>
          <a:ln/>
        </p:spPr>
        <p:txBody>
          <a:bodyPr wrap="square" lIns="0" tIns="0" rIns="0" bIns="0" rtlCol="0" anchor="ctr"/>
          <a:lstStyle/>
          <a:p>
            <a:pPr marL="0" indent="0" algn="l">
              <a:lnSpc>
                <a:spcPct val="105000"/>
              </a:lnSpc>
              <a:buNone/>
            </a:pPr>
            <a:r>
              <a:rPr lang="en-US" sz="1600" dirty="0">
                <a:solidFill>
                  <a:srgbClr val="FFFFFF"/>
                </a:solidFill>
                <a:latin typeface="Aptos" pitchFamily="34" charset="0"/>
                <a:ea typeface="Aptos" pitchFamily="34" charset="-122"/>
                <a:cs typeface="Aptos" pitchFamily="34" charset="-120"/>
              </a:rPr>
              <a:t>Looking back, does it still look brave, or does it look different now?</a:t>
            </a:r>
            <a:endParaRPr lang="en-US" sz="1600" dirty="0"/>
          </a:p>
        </p:txBody>
      </p:sp>
      <p:pic>
        <p:nvPicPr>
          <p:cNvPr id="10" name="Image 0" descr="/home/claude/pptx_build/orwell-portrait.png"/>
          <p:cNvPicPr>
            <a:picLocks noChangeAspect="1"/>
          </p:cNvPicPr>
          <p:nvPr/>
        </p:nvPicPr>
        <p:blipFill>
          <a:blip r:embed="rId3"/>
          <a:stretch>
            <a:fillRect/>
          </a:stretch>
        </p:blipFill>
        <p:spPr>
          <a:xfrm>
            <a:off x="7863840" y="1371600"/>
            <a:ext cx="3657600" cy="36576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0040"/>
            <a:ext cx="5394960" cy="1371600"/>
          </a:xfrm>
          <a:prstGeom prst="rect">
            <a:avLst/>
          </a:prstGeom>
          <a:noFill/>
          <a:ln/>
        </p:spPr>
        <p:txBody>
          <a:bodyPr wrap="square" lIns="0" tIns="0" rIns="0" bIns="0" rtlCol="0" anchor="b"/>
          <a:lstStyle/>
          <a:p>
            <a:pPr marL="0" indent="0" algn="l">
              <a:lnSpc>
                <a:spcPts val="4200"/>
              </a:lnSpc>
              <a:buNone/>
            </a:pPr>
            <a:r>
              <a:rPr lang="en-US" sz="4000" b="1" dirty="0">
                <a:solidFill>
                  <a:srgbClr val="1A1A1A"/>
                </a:solidFill>
                <a:latin typeface="Aptos Display" pitchFamily="34" charset="0"/>
                <a:ea typeface="Aptos Display" pitchFamily="34" charset="-122"/>
                <a:cs typeface="Aptos Display" pitchFamily="34" charset="-120"/>
              </a:rPr>
              <a:t>Orwell’s courage</a:t>
            </a:r>
            <a:endParaRPr lang="en-US" sz="4000" dirty="0"/>
          </a:p>
        </p:txBody>
      </p:sp>
      <p:sp>
        <p:nvSpPr>
          <p:cNvPr id="3" name="Shape 1"/>
          <p:cNvSpPr/>
          <p:nvPr/>
        </p:nvSpPr>
        <p:spPr>
          <a:xfrm>
            <a:off x="566928" y="1737360"/>
            <a:ext cx="2743200" cy="50292"/>
          </a:xfrm>
          <a:prstGeom prst="roundRect">
            <a:avLst>
              <a:gd name="adj" fmla="val 54545"/>
            </a:avLst>
          </a:prstGeom>
          <a:solidFill>
            <a:srgbClr val="E97132"/>
          </a:solidFill>
          <a:ln/>
        </p:spPr>
        <p:txBody>
          <a:bodyPr/>
          <a:lstStyle/>
          <a:p>
            <a:endParaRPr lang="en-GB"/>
          </a:p>
        </p:txBody>
      </p:sp>
      <p:sp>
        <p:nvSpPr>
          <p:cNvPr id="4" name="Shape 2"/>
          <p:cNvSpPr/>
          <p:nvPr/>
        </p:nvSpPr>
        <p:spPr>
          <a:xfrm>
            <a:off x="548640" y="2148840"/>
            <a:ext cx="5394960" cy="1234440"/>
          </a:xfrm>
          <a:prstGeom prst="roundRect">
            <a:avLst>
              <a:gd name="adj" fmla="val 7407"/>
            </a:avLst>
          </a:prstGeom>
          <a:solidFill>
            <a:srgbClr val="E97132"/>
          </a:solidFill>
          <a:ln/>
          <a:effectLst>
            <a:outerShdw blurRad="101600" dist="38100" dir="5400000" algn="bl" rotWithShape="0">
              <a:srgbClr val="000000">
                <a:alpha val="30000"/>
              </a:srgbClr>
            </a:outerShdw>
          </a:effectLst>
        </p:spPr>
        <p:txBody>
          <a:bodyPr/>
          <a:lstStyle/>
          <a:p>
            <a:endParaRPr lang="en-GB"/>
          </a:p>
        </p:txBody>
      </p:sp>
      <p:sp>
        <p:nvSpPr>
          <p:cNvPr id="5" name="Text 3"/>
          <p:cNvSpPr/>
          <p:nvPr/>
        </p:nvSpPr>
        <p:spPr>
          <a:xfrm>
            <a:off x="749808" y="2148840"/>
            <a:ext cx="4992624" cy="1234440"/>
          </a:xfrm>
          <a:prstGeom prst="rect">
            <a:avLst/>
          </a:prstGeom>
          <a:noFill/>
          <a:ln/>
        </p:spPr>
        <p:txBody>
          <a:bodyPr wrap="square" lIns="0" tIns="0" rIns="0" bIns="0" rtlCol="0" anchor="ctr"/>
          <a:lstStyle/>
          <a:p>
            <a:pPr marL="0" indent="0" algn="l">
              <a:lnSpc>
                <a:spcPct val="105000"/>
              </a:lnSpc>
              <a:buNone/>
            </a:pPr>
            <a:r>
              <a:rPr lang="en-US" sz="1500" dirty="0">
                <a:solidFill>
                  <a:srgbClr val="FFFFFF"/>
                </a:solidFill>
                <a:latin typeface="Aptos" pitchFamily="34" charset="0"/>
                <a:ea typeface="Aptos" pitchFamily="34" charset="-122"/>
                <a:cs typeface="Aptos" pitchFamily="34" charset="-120"/>
              </a:rPr>
              <a:t>Orwell volunteered to fight fascism in the Spanish Civil War, and was shot through the throat, an injury he described in detail in Homage to Catalonia.</a:t>
            </a:r>
            <a:endParaRPr lang="en-US" sz="1500" dirty="0"/>
          </a:p>
        </p:txBody>
      </p:sp>
      <p:sp>
        <p:nvSpPr>
          <p:cNvPr id="6" name="Shape 4"/>
          <p:cNvSpPr/>
          <p:nvPr/>
        </p:nvSpPr>
        <p:spPr>
          <a:xfrm>
            <a:off x="548640" y="3529584"/>
            <a:ext cx="5394960" cy="1234440"/>
          </a:xfrm>
          <a:prstGeom prst="roundRect">
            <a:avLst>
              <a:gd name="adj" fmla="val 7407"/>
            </a:avLst>
          </a:prstGeom>
          <a:solidFill>
            <a:srgbClr val="196B24"/>
          </a:solidFill>
          <a:ln/>
          <a:effectLst>
            <a:outerShdw blurRad="101600" dist="38100" dir="5400000" algn="bl" rotWithShape="0">
              <a:srgbClr val="000000">
                <a:alpha val="30000"/>
              </a:srgbClr>
            </a:outerShdw>
          </a:effectLst>
        </p:spPr>
        <p:txBody>
          <a:bodyPr/>
          <a:lstStyle/>
          <a:p>
            <a:endParaRPr lang="en-GB"/>
          </a:p>
        </p:txBody>
      </p:sp>
      <p:sp>
        <p:nvSpPr>
          <p:cNvPr id="7" name="Text 5"/>
          <p:cNvSpPr/>
          <p:nvPr/>
        </p:nvSpPr>
        <p:spPr>
          <a:xfrm>
            <a:off x="749808" y="3529584"/>
            <a:ext cx="4992624" cy="1234440"/>
          </a:xfrm>
          <a:prstGeom prst="rect">
            <a:avLst/>
          </a:prstGeom>
          <a:noFill/>
          <a:ln/>
        </p:spPr>
        <p:txBody>
          <a:bodyPr wrap="square" lIns="0" tIns="0" rIns="0" bIns="0" rtlCol="0" anchor="ctr"/>
          <a:lstStyle/>
          <a:p>
            <a:pPr marL="0" indent="0" algn="l">
              <a:lnSpc>
                <a:spcPct val="105000"/>
              </a:lnSpc>
              <a:buNone/>
            </a:pPr>
            <a:r>
              <a:rPr lang="en-US" sz="1500" dirty="0">
                <a:solidFill>
                  <a:srgbClr val="FFFFFF"/>
                </a:solidFill>
                <a:latin typeface="Aptos" pitchFamily="34" charset="0"/>
                <a:ea typeface="Aptos" pitchFamily="34" charset="-122"/>
                <a:cs typeface="Aptos" pitchFamily="34" charset="-120"/>
              </a:rPr>
              <a:t>In Shooting an Elephant, Orwell admits he shot the elephant only to avoid looking a fool in front of a watching crowd. It is an honest admission that fear of embarrassment can outweigh the desire to do the ‘right’ thing.</a:t>
            </a:r>
            <a:endParaRPr lang="en-US" sz="1500" dirty="0"/>
          </a:p>
        </p:txBody>
      </p:sp>
      <p:sp>
        <p:nvSpPr>
          <p:cNvPr id="8" name="Shape 6"/>
          <p:cNvSpPr/>
          <p:nvPr/>
        </p:nvSpPr>
        <p:spPr>
          <a:xfrm>
            <a:off x="548640" y="4910328"/>
            <a:ext cx="5394960" cy="1234440"/>
          </a:xfrm>
          <a:prstGeom prst="roundRect">
            <a:avLst>
              <a:gd name="adj" fmla="val 7407"/>
            </a:avLst>
          </a:prstGeom>
          <a:solidFill>
            <a:srgbClr val="0F9ED5"/>
          </a:solidFill>
          <a:ln/>
          <a:effectLst>
            <a:outerShdw blurRad="101600" dist="38100" dir="5400000" algn="bl" rotWithShape="0">
              <a:srgbClr val="000000">
                <a:alpha val="30000"/>
              </a:srgbClr>
            </a:outerShdw>
          </a:effectLst>
        </p:spPr>
        <p:txBody>
          <a:bodyPr/>
          <a:lstStyle/>
          <a:p>
            <a:endParaRPr lang="en-GB"/>
          </a:p>
        </p:txBody>
      </p:sp>
      <p:sp>
        <p:nvSpPr>
          <p:cNvPr id="9" name="Text 7"/>
          <p:cNvSpPr/>
          <p:nvPr/>
        </p:nvSpPr>
        <p:spPr>
          <a:xfrm>
            <a:off x="749808" y="4910328"/>
            <a:ext cx="4992624" cy="1234440"/>
          </a:xfrm>
          <a:prstGeom prst="rect">
            <a:avLst/>
          </a:prstGeom>
          <a:noFill/>
          <a:ln/>
        </p:spPr>
        <p:txBody>
          <a:bodyPr wrap="square" lIns="0" tIns="0" rIns="0" bIns="0" rtlCol="0" anchor="ctr"/>
          <a:lstStyle/>
          <a:p>
            <a:pPr marL="0" indent="0" algn="l">
              <a:lnSpc>
                <a:spcPct val="105000"/>
              </a:lnSpc>
              <a:buNone/>
            </a:pPr>
            <a:r>
              <a:rPr lang="en-US" sz="1500" dirty="0">
                <a:solidFill>
                  <a:srgbClr val="FFFFFF"/>
                </a:solidFill>
                <a:latin typeface="Aptos" pitchFamily="34" charset="0"/>
                <a:ea typeface="Aptos" pitchFamily="34" charset="-122"/>
                <a:cs typeface="Aptos" pitchFamily="34" charset="-120"/>
              </a:rPr>
              <a:t>In Down and Out in Paris and London and The Road to Wigan Pier, Orwell chose to live in poverty and go down coal mines alongside working people, to report honestly on conditions others chose not to see. </a:t>
            </a:r>
            <a:r>
              <a:rPr lang="en-US" sz="1500">
                <a:solidFill>
                  <a:srgbClr val="FFFFFF"/>
                </a:solidFill>
                <a:latin typeface="Aptos" pitchFamily="34" charset="0"/>
                <a:ea typeface="Aptos" pitchFamily="34" charset="-122"/>
                <a:cs typeface="Aptos" pitchFamily="34" charset="-120"/>
              </a:rPr>
              <a:t>(Does </a:t>
            </a:r>
            <a:r>
              <a:rPr lang="en-US" sz="1500" dirty="0">
                <a:solidFill>
                  <a:srgbClr val="FFFFFF"/>
                </a:solidFill>
                <a:latin typeface="Aptos" pitchFamily="34" charset="0"/>
                <a:ea typeface="Aptos" pitchFamily="34" charset="-122"/>
                <a:cs typeface="Aptos" pitchFamily="34" charset="-120"/>
              </a:rPr>
              <a:t>that make </a:t>
            </a:r>
            <a:r>
              <a:rPr lang="en-US" sz="1500" i="1" dirty="0">
                <a:solidFill>
                  <a:srgbClr val="FFFFFF"/>
                </a:solidFill>
                <a:latin typeface="Aptos" pitchFamily="34" charset="0"/>
                <a:ea typeface="Aptos" pitchFamily="34" charset="-122"/>
                <a:cs typeface="Aptos" pitchFamily="34" charset="-120"/>
              </a:rPr>
              <a:t>him</a:t>
            </a:r>
            <a:r>
              <a:rPr lang="en-US" sz="1500" dirty="0">
                <a:solidFill>
                  <a:srgbClr val="FFFFFF"/>
                </a:solidFill>
                <a:latin typeface="Aptos" pitchFamily="34" charset="0"/>
                <a:ea typeface="Aptos" pitchFamily="34" charset="-122"/>
                <a:cs typeface="Aptos" pitchFamily="34" charset="-120"/>
              </a:rPr>
              <a:t> brave?)</a:t>
            </a:r>
            <a:endParaRPr lang="en-US" sz="1500" dirty="0"/>
          </a:p>
        </p:txBody>
      </p:sp>
      <p:pic>
        <p:nvPicPr>
          <p:cNvPr id="10" name="Image 0" descr="/home/claude/pptx_build/orwell-portrait.png"/>
          <p:cNvPicPr>
            <a:picLocks noChangeAspect="1"/>
          </p:cNvPicPr>
          <p:nvPr/>
        </p:nvPicPr>
        <p:blipFill>
          <a:blip r:embed="rId3"/>
          <a:stretch>
            <a:fillRect/>
          </a:stretch>
        </p:blipFill>
        <p:spPr>
          <a:xfrm>
            <a:off x="8001000" y="1417320"/>
            <a:ext cx="3520440" cy="3520440"/>
          </a:xfrm>
          <a:prstGeom prst="rect">
            <a:avLst/>
          </a:prstGeom>
        </p:spPr>
      </p:pic>
      <p:sp>
        <p:nvSpPr>
          <p:cNvPr id="11" name="Shape 8"/>
          <p:cNvSpPr/>
          <p:nvPr/>
        </p:nvSpPr>
        <p:spPr>
          <a:xfrm>
            <a:off x="11247120" y="1188720"/>
            <a:ext cx="384048" cy="384048"/>
          </a:xfrm>
          <a:prstGeom prst="ellipse">
            <a:avLst/>
          </a:prstGeom>
          <a:solidFill>
            <a:srgbClr val="E97132"/>
          </a:solidFill>
          <a:ln/>
        </p:spPr>
        <p:txBody>
          <a:bodyPr/>
          <a:lstStyle/>
          <a:p>
            <a:endParaRPr lang="en-GB"/>
          </a:p>
        </p:txBody>
      </p:sp>
      <p:sp>
        <p:nvSpPr>
          <p:cNvPr id="12" name="Shape 9"/>
          <p:cNvSpPr/>
          <p:nvPr/>
        </p:nvSpPr>
        <p:spPr>
          <a:xfrm rot="1500000">
            <a:off x="11521440" y="5394960"/>
            <a:ext cx="128016" cy="685800"/>
          </a:xfrm>
          <a:prstGeom prst="roundRect">
            <a:avLst/>
          </a:prstGeom>
          <a:solidFill>
            <a:srgbClr val="0F9ED5"/>
          </a:solidFill>
          <a:ln/>
        </p:spPr>
        <p:txBody>
          <a:bodyPr/>
          <a:lstStyle/>
          <a:p>
            <a:endParaRPr lang="en-GB"/>
          </a:p>
        </p:txBody>
      </p:sp>
      <p:sp>
        <p:nvSpPr>
          <p:cNvPr id="13" name="Shape 10"/>
          <p:cNvSpPr/>
          <p:nvPr/>
        </p:nvSpPr>
        <p:spPr>
          <a:xfrm rot="1500000">
            <a:off x="10972800" y="5760720"/>
            <a:ext cx="109728" cy="502920"/>
          </a:xfrm>
          <a:prstGeom prst="roundRect">
            <a:avLst/>
          </a:prstGeom>
          <a:solidFill>
            <a:srgbClr val="0F9ED5"/>
          </a:solidFill>
          <a:ln/>
        </p:spPr>
        <p:txBody>
          <a:bodyPr/>
          <a:lstStyle/>
          <a:p>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0495C"/>
        </a:solidFill>
        <a:effectLst/>
      </p:bgPr>
    </p:bg>
    <p:spTree>
      <p:nvGrpSpPr>
        <p:cNvPr id="1" name=""/>
        <p:cNvGrpSpPr/>
        <p:nvPr/>
      </p:nvGrpSpPr>
      <p:grpSpPr>
        <a:xfrm>
          <a:off x="0" y="0"/>
          <a:ext cx="0" cy="0"/>
          <a:chOff x="0" y="0"/>
          <a:chExt cx="0" cy="0"/>
        </a:xfrm>
      </p:grpSpPr>
      <p:sp>
        <p:nvSpPr>
          <p:cNvPr id="2" name="Text 0"/>
          <p:cNvSpPr/>
          <p:nvPr/>
        </p:nvSpPr>
        <p:spPr>
          <a:xfrm>
            <a:off x="1371600" y="2743200"/>
            <a:ext cx="9418320" cy="2194560"/>
          </a:xfrm>
          <a:prstGeom prst="rect">
            <a:avLst/>
          </a:prstGeom>
          <a:noFill/>
          <a:ln/>
        </p:spPr>
        <p:txBody>
          <a:bodyPr wrap="square" lIns="0" tIns="0" rIns="0" bIns="0" rtlCol="0" anchor="ctr"/>
          <a:lstStyle/>
          <a:p>
            <a:pPr marL="0" indent="0" algn="ctr">
              <a:lnSpc>
                <a:spcPct val="120000"/>
              </a:lnSpc>
              <a:buNone/>
            </a:pPr>
            <a:r>
              <a:rPr lang="en-US" sz="3000" b="1" dirty="0">
                <a:solidFill>
                  <a:srgbClr val="FFFFFF"/>
                </a:solidFill>
                <a:latin typeface="Aptos" pitchFamily="34" charset="0"/>
                <a:ea typeface="Aptos" pitchFamily="34" charset="-122"/>
                <a:cs typeface="Aptos" pitchFamily="34" charset="-120"/>
              </a:rPr>
              <a:t>‘The whole experience of being hit by a bullet is very interesting and I think worth describing in detail.’</a:t>
            </a:r>
            <a:endParaRPr lang="en-US" sz="3000" dirty="0"/>
          </a:p>
          <a:p>
            <a:pPr marL="0" indent="0" algn="ctr">
              <a:lnSpc>
                <a:spcPct val="120000"/>
              </a:lnSpc>
              <a:buNone/>
            </a:pPr>
            <a:r>
              <a:rPr lang="en-US" sz="1800" i="1" dirty="0">
                <a:solidFill>
                  <a:srgbClr val="FFFFFF"/>
                </a:solidFill>
                <a:latin typeface="Aptos" pitchFamily="34" charset="0"/>
                <a:ea typeface="Aptos" pitchFamily="34" charset="-122"/>
                <a:cs typeface="Aptos" pitchFamily="34" charset="-120"/>
              </a:rPr>
              <a:t>— George Orwell, Homage to Catalonia</a:t>
            </a:r>
            <a:endParaRPr lang="en-US"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0040"/>
            <a:ext cx="5394960" cy="1371600"/>
          </a:xfrm>
          <a:prstGeom prst="rect">
            <a:avLst/>
          </a:prstGeom>
          <a:noFill/>
          <a:ln/>
        </p:spPr>
        <p:txBody>
          <a:bodyPr wrap="square" lIns="0" tIns="0" rIns="0" bIns="0" rtlCol="0" anchor="b"/>
          <a:lstStyle/>
          <a:p>
            <a:pPr marL="0" indent="0" algn="l">
              <a:lnSpc>
                <a:spcPts val="4200"/>
              </a:lnSpc>
              <a:buNone/>
            </a:pPr>
            <a:r>
              <a:rPr lang="en-US" sz="4000" b="1" dirty="0">
                <a:solidFill>
                  <a:srgbClr val="1A1A1A"/>
                </a:solidFill>
                <a:latin typeface="Aptos Display" pitchFamily="34" charset="0"/>
                <a:ea typeface="Aptos Display" pitchFamily="34" charset="-122"/>
                <a:cs typeface="Aptos Display" pitchFamily="34" charset="-120"/>
              </a:rPr>
              <a:t>Orwell and</a:t>
            </a:r>
            <a:endParaRPr lang="en-US" sz="4000" dirty="0"/>
          </a:p>
          <a:p>
            <a:pPr marL="0" indent="0" algn="l">
              <a:lnSpc>
                <a:spcPts val="4200"/>
              </a:lnSpc>
              <a:buNone/>
            </a:pPr>
            <a:r>
              <a:rPr lang="en-US" sz="4000" b="1" dirty="0">
                <a:solidFill>
                  <a:srgbClr val="1A1A1A"/>
                </a:solidFill>
                <a:latin typeface="Aptos Display" pitchFamily="34" charset="0"/>
                <a:ea typeface="Aptos Display" pitchFamily="34" charset="-122"/>
                <a:cs typeface="Aptos Display" pitchFamily="34" charset="-120"/>
              </a:rPr>
              <a:t>finding courage</a:t>
            </a:r>
            <a:endParaRPr lang="en-US" sz="4000" dirty="0"/>
          </a:p>
        </p:txBody>
      </p:sp>
      <p:sp>
        <p:nvSpPr>
          <p:cNvPr id="3" name="Shape 1"/>
          <p:cNvSpPr/>
          <p:nvPr/>
        </p:nvSpPr>
        <p:spPr>
          <a:xfrm>
            <a:off x="566928" y="1737360"/>
            <a:ext cx="2743200" cy="50292"/>
          </a:xfrm>
          <a:prstGeom prst="roundRect">
            <a:avLst>
              <a:gd name="adj" fmla="val 54545"/>
            </a:avLst>
          </a:prstGeom>
          <a:solidFill>
            <a:srgbClr val="E97132"/>
          </a:solidFill>
          <a:ln/>
        </p:spPr>
        <p:txBody>
          <a:bodyPr/>
          <a:lstStyle/>
          <a:p>
            <a:endParaRPr lang="en-GB"/>
          </a:p>
        </p:txBody>
      </p:sp>
      <p:sp>
        <p:nvSpPr>
          <p:cNvPr id="4" name="Text 2"/>
          <p:cNvSpPr/>
          <p:nvPr/>
        </p:nvSpPr>
        <p:spPr>
          <a:xfrm>
            <a:off x="548640" y="2103120"/>
            <a:ext cx="5486400" cy="4343400"/>
          </a:xfrm>
          <a:prstGeom prst="rect">
            <a:avLst/>
          </a:prstGeom>
          <a:noFill/>
          <a:ln/>
        </p:spPr>
        <p:txBody>
          <a:bodyPr wrap="square" lIns="0" tIns="0" rIns="0" bIns="0" rtlCol="0" anchor="t"/>
          <a:lstStyle/>
          <a:p>
            <a:pPr marL="0" indent="0">
              <a:spcAft>
                <a:spcPts val="1100"/>
              </a:spcAft>
              <a:buNone/>
            </a:pPr>
            <a:r>
              <a:rPr lang="en-US" sz="1550" dirty="0">
                <a:solidFill>
                  <a:srgbClr val="1A1A1A"/>
                </a:solidFill>
                <a:latin typeface="Aptos" pitchFamily="34" charset="0"/>
                <a:ea typeface="Aptos" pitchFamily="34" charset="-122"/>
                <a:cs typeface="Aptos" pitchFamily="34" charset="-120"/>
              </a:rPr>
              <a:t>Orwell believed that honesty, about what you have actually seen, heard, or felt, is a form of courage in itself.</a:t>
            </a:r>
            <a:endParaRPr lang="en-US" sz="1550" dirty="0"/>
          </a:p>
          <a:p>
            <a:pPr marL="0" indent="0">
              <a:spcAft>
                <a:spcPts val="1100"/>
              </a:spcAft>
              <a:buNone/>
            </a:pPr>
            <a:r>
              <a:rPr lang="en-US" sz="1550" i="1" dirty="0">
                <a:solidFill>
                  <a:srgbClr val="1A1A1A"/>
                </a:solidFill>
                <a:latin typeface="Aptos" pitchFamily="34" charset="0"/>
                <a:ea typeface="Aptos" pitchFamily="34" charset="-122"/>
                <a:cs typeface="Aptos" pitchFamily="34" charset="-120"/>
              </a:rPr>
              <a:t>He wrote that ‘Freedom of the intellect means the freedom to report what one has seen, heard, and felt, and not to be obliged to fabricate imaginary facts and feelings.’</a:t>
            </a:r>
            <a:endParaRPr lang="en-US" sz="1550" dirty="0"/>
          </a:p>
          <a:p>
            <a:pPr marL="203200" indent="-203200">
              <a:spcBef>
                <a:spcPts val="600"/>
              </a:spcBef>
              <a:spcAft>
                <a:spcPts val="1100"/>
              </a:spcAft>
              <a:buSzPct val="100000"/>
              <a:buChar char="•"/>
            </a:pPr>
            <a:r>
              <a:rPr lang="en-US" sz="1550" dirty="0">
                <a:solidFill>
                  <a:srgbClr val="1A1A1A"/>
                </a:solidFill>
                <a:latin typeface="Aptos" pitchFamily="34" charset="0"/>
                <a:ea typeface="Aptos" pitchFamily="34" charset="-122"/>
                <a:cs typeface="Aptos" pitchFamily="34" charset="-120"/>
              </a:rPr>
              <a:t>What is the significance of this quote?</a:t>
            </a:r>
            <a:endParaRPr lang="en-US" sz="1550" dirty="0"/>
          </a:p>
          <a:p>
            <a:pPr marL="203200" indent="-203200">
              <a:spcAft>
                <a:spcPts val="1100"/>
              </a:spcAft>
              <a:buSzPct val="100000"/>
              <a:buChar char="•"/>
            </a:pPr>
            <a:r>
              <a:rPr lang="en-US" sz="1550" dirty="0">
                <a:solidFill>
                  <a:srgbClr val="1A1A1A"/>
                </a:solidFill>
                <a:latin typeface="Aptos" pitchFamily="34" charset="0"/>
                <a:ea typeface="Aptos" pitchFamily="34" charset="-122"/>
                <a:cs typeface="Aptos" pitchFamily="34" charset="-120"/>
              </a:rPr>
              <a:t>Is honesty about your own experience a kind of courage?</a:t>
            </a:r>
            <a:endParaRPr lang="en-US" sz="1550" dirty="0"/>
          </a:p>
          <a:p>
            <a:pPr marL="203200" indent="-203200">
              <a:spcAft>
                <a:spcPts val="1100"/>
              </a:spcAft>
              <a:buSzPct val="100000"/>
              <a:buChar char="•"/>
            </a:pPr>
            <a:r>
              <a:rPr lang="en-US" sz="1550" dirty="0">
                <a:solidFill>
                  <a:srgbClr val="1A1A1A"/>
                </a:solidFill>
                <a:latin typeface="Aptos" pitchFamily="34" charset="0"/>
                <a:ea typeface="Aptos" pitchFamily="34" charset="-122"/>
                <a:cs typeface="Aptos" pitchFamily="34" charset="-120"/>
              </a:rPr>
              <a:t>What might make someone “fabricate” their facts or feelings instead of reporting them truthfully?</a:t>
            </a:r>
            <a:endParaRPr lang="en-US" sz="1550" dirty="0"/>
          </a:p>
          <a:p>
            <a:pPr marL="203200" indent="-203200">
              <a:spcAft>
                <a:spcPts val="1100"/>
              </a:spcAft>
              <a:buSzPct val="100000"/>
              <a:buChar char="•"/>
            </a:pPr>
            <a:r>
              <a:rPr lang="en-US" sz="1550" dirty="0">
                <a:solidFill>
                  <a:srgbClr val="1A1A1A"/>
                </a:solidFill>
                <a:latin typeface="Aptos" pitchFamily="34" charset="0"/>
                <a:ea typeface="Aptos" pitchFamily="34" charset="-122"/>
                <a:cs typeface="Aptos" pitchFamily="34" charset="-120"/>
              </a:rPr>
              <a:t>Orwell encourages us to notice what we're tempted to leave out, and to ask why.</a:t>
            </a:r>
            <a:endParaRPr lang="en-US" sz="1550" dirty="0"/>
          </a:p>
        </p:txBody>
      </p:sp>
      <p:pic>
        <p:nvPicPr>
          <p:cNvPr id="5" name="Image 0" descr="/home/claude/pptx_build/orwell-portrait.png"/>
          <p:cNvPicPr>
            <a:picLocks noChangeAspect="1"/>
          </p:cNvPicPr>
          <p:nvPr/>
        </p:nvPicPr>
        <p:blipFill>
          <a:blip r:embed="rId3"/>
          <a:stretch>
            <a:fillRect/>
          </a:stretch>
        </p:blipFill>
        <p:spPr>
          <a:xfrm>
            <a:off x="7863840" y="1371600"/>
            <a:ext cx="3657600" cy="36576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home/claude/pptx_build/orwell-portrait.png"/>
          <p:cNvPicPr>
            <a:picLocks noChangeAspect="1"/>
          </p:cNvPicPr>
          <p:nvPr/>
        </p:nvPicPr>
        <p:blipFill>
          <a:blip r:embed="rId3"/>
          <a:stretch>
            <a:fillRect/>
          </a:stretch>
        </p:blipFill>
        <p:spPr>
          <a:xfrm>
            <a:off x="457200" y="1005840"/>
            <a:ext cx="4206240" cy="4206240"/>
          </a:xfrm>
          <a:prstGeom prst="rect">
            <a:avLst/>
          </a:prstGeom>
        </p:spPr>
      </p:pic>
      <p:sp>
        <p:nvSpPr>
          <p:cNvPr id="3" name="Text 0"/>
          <p:cNvSpPr/>
          <p:nvPr/>
        </p:nvSpPr>
        <p:spPr>
          <a:xfrm>
            <a:off x="5257800" y="320040"/>
            <a:ext cx="6309360" cy="1737360"/>
          </a:xfrm>
          <a:prstGeom prst="rect">
            <a:avLst/>
          </a:prstGeom>
          <a:noFill/>
          <a:ln/>
        </p:spPr>
        <p:txBody>
          <a:bodyPr wrap="square" lIns="0" tIns="0" rIns="0" bIns="0" rtlCol="0" anchor="b"/>
          <a:lstStyle/>
          <a:p>
            <a:pPr marL="0" indent="0" algn="l">
              <a:buNone/>
            </a:pPr>
            <a:r>
              <a:rPr lang="en-US" sz="3400" b="1" dirty="0">
                <a:solidFill>
                  <a:srgbClr val="1A1A1A"/>
                </a:solidFill>
                <a:latin typeface="Aptos Display" pitchFamily="34" charset="0"/>
                <a:ea typeface="Aptos Display" pitchFamily="34" charset="-122"/>
                <a:cs typeface="Aptos Display" pitchFamily="34" charset="-120"/>
              </a:rPr>
              <a:t>What stops us</a:t>
            </a:r>
            <a:endParaRPr lang="en-US" sz="3400" dirty="0"/>
          </a:p>
          <a:p>
            <a:pPr marL="0" indent="0" algn="l">
              <a:buNone/>
            </a:pPr>
            <a:r>
              <a:rPr lang="en-US" sz="3400" b="1" dirty="0">
                <a:solidFill>
                  <a:srgbClr val="1A1A1A"/>
                </a:solidFill>
                <a:latin typeface="Aptos Display" pitchFamily="34" charset="0"/>
                <a:ea typeface="Aptos Display" pitchFamily="34" charset="-122"/>
                <a:cs typeface="Aptos Display" pitchFamily="34" charset="-120"/>
              </a:rPr>
              <a:t>from being courageous?</a:t>
            </a:r>
            <a:endParaRPr lang="en-US" sz="3400" dirty="0"/>
          </a:p>
        </p:txBody>
      </p:sp>
      <p:sp>
        <p:nvSpPr>
          <p:cNvPr id="4" name="Shape 1"/>
          <p:cNvSpPr/>
          <p:nvPr/>
        </p:nvSpPr>
        <p:spPr>
          <a:xfrm>
            <a:off x="5257800" y="2331720"/>
            <a:ext cx="6309360" cy="713232"/>
          </a:xfrm>
          <a:prstGeom prst="roundRect">
            <a:avLst>
              <a:gd name="adj" fmla="val 12821"/>
            </a:avLst>
          </a:prstGeom>
          <a:solidFill>
            <a:srgbClr val="E97132"/>
          </a:solidFill>
          <a:ln/>
          <a:effectLst>
            <a:outerShdw blurRad="101600" dist="38100" dir="5400000" algn="bl" rotWithShape="0">
              <a:srgbClr val="000000">
                <a:alpha val="30000"/>
              </a:srgbClr>
            </a:outerShdw>
          </a:effectLst>
        </p:spPr>
        <p:txBody>
          <a:bodyPr/>
          <a:lstStyle/>
          <a:p>
            <a:endParaRPr lang="en-GB"/>
          </a:p>
        </p:txBody>
      </p:sp>
      <p:sp>
        <p:nvSpPr>
          <p:cNvPr id="5" name="Text 2"/>
          <p:cNvSpPr/>
          <p:nvPr/>
        </p:nvSpPr>
        <p:spPr>
          <a:xfrm>
            <a:off x="5458968" y="2331720"/>
            <a:ext cx="5907024" cy="713232"/>
          </a:xfrm>
          <a:prstGeom prst="rect">
            <a:avLst/>
          </a:prstGeom>
          <a:noFill/>
          <a:ln/>
        </p:spPr>
        <p:txBody>
          <a:bodyPr wrap="square" lIns="0" tIns="0" rIns="0" bIns="0" rtlCol="0" anchor="ctr"/>
          <a:lstStyle/>
          <a:p>
            <a:pPr marL="0" indent="0" algn="l">
              <a:lnSpc>
                <a:spcPct val="105000"/>
              </a:lnSpc>
              <a:buNone/>
            </a:pPr>
            <a:r>
              <a:rPr lang="en-US" sz="1400" dirty="0">
                <a:solidFill>
                  <a:srgbClr val="FFFFFF"/>
                </a:solidFill>
                <a:latin typeface="Aptos" pitchFamily="34" charset="0"/>
                <a:ea typeface="Aptos" pitchFamily="34" charset="-122"/>
                <a:cs typeface="Aptos" pitchFamily="34" charset="-120"/>
              </a:rPr>
              <a:t>Think both personally and more widely. It might help to ask what people are afraid will happen if they act.</a:t>
            </a:r>
            <a:endParaRPr lang="en-US" sz="1400" dirty="0"/>
          </a:p>
        </p:txBody>
      </p:sp>
      <p:sp>
        <p:nvSpPr>
          <p:cNvPr id="6" name="Shape 3"/>
          <p:cNvSpPr/>
          <p:nvPr/>
        </p:nvSpPr>
        <p:spPr>
          <a:xfrm>
            <a:off x="5257800" y="3154680"/>
            <a:ext cx="6309360" cy="713232"/>
          </a:xfrm>
          <a:prstGeom prst="roundRect">
            <a:avLst>
              <a:gd name="adj" fmla="val 12821"/>
            </a:avLst>
          </a:prstGeom>
          <a:solidFill>
            <a:srgbClr val="196B24"/>
          </a:solidFill>
          <a:ln/>
          <a:effectLst>
            <a:outerShdw blurRad="101600" dist="38100" dir="5400000" algn="bl" rotWithShape="0">
              <a:srgbClr val="000000">
                <a:alpha val="30000"/>
              </a:srgbClr>
            </a:outerShdw>
          </a:effectLst>
        </p:spPr>
        <p:txBody>
          <a:bodyPr/>
          <a:lstStyle/>
          <a:p>
            <a:endParaRPr lang="en-GB"/>
          </a:p>
        </p:txBody>
      </p:sp>
      <p:sp>
        <p:nvSpPr>
          <p:cNvPr id="7" name="Text 4"/>
          <p:cNvSpPr/>
          <p:nvPr/>
        </p:nvSpPr>
        <p:spPr>
          <a:xfrm>
            <a:off x="5458968" y="3154680"/>
            <a:ext cx="5907024" cy="713232"/>
          </a:xfrm>
          <a:prstGeom prst="rect">
            <a:avLst/>
          </a:prstGeom>
          <a:noFill/>
          <a:ln/>
        </p:spPr>
        <p:txBody>
          <a:bodyPr wrap="square" lIns="0" tIns="0" rIns="0" bIns="0" rtlCol="0" anchor="ctr"/>
          <a:lstStyle/>
          <a:p>
            <a:pPr marL="0" indent="0" algn="l">
              <a:lnSpc>
                <a:spcPct val="105000"/>
              </a:lnSpc>
              <a:buNone/>
            </a:pPr>
            <a:r>
              <a:rPr lang="en-US" sz="1400" dirty="0">
                <a:solidFill>
                  <a:srgbClr val="FFFFFF"/>
                </a:solidFill>
                <a:latin typeface="Aptos" pitchFamily="34" charset="0"/>
                <a:ea typeface="Aptos" pitchFamily="34" charset="-122"/>
                <a:cs typeface="Aptos" pitchFamily="34" charset="-120"/>
              </a:rPr>
              <a:t>Make a list of things that stop people from doing the brave thing: fear of embarrassment, fear of punishment, fear of being wrong.</a:t>
            </a:r>
            <a:endParaRPr lang="en-US" sz="1400" dirty="0"/>
          </a:p>
        </p:txBody>
      </p:sp>
      <p:sp>
        <p:nvSpPr>
          <p:cNvPr id="8" name="Shape 5"/>
          <p:cNvSpPr/>
          <p:nvPr/>
        </p:nvSpPr>
        <p:spPr>
          <a:xfrm>
            <a:off x="5257800" y="3977640"/>
            <a:ext cx="6309360" cy="713232"/>
          </a:xfrm>
          <a:prstGeom prst="roundRect">
            <a:avLst>
              <a:gd name="adj" fmla="val 12821"/>
            </a:avLst>
          </a:prstGeom>
          <a:solidFill>
            <a:srgbClr val="0F9ED5"/>
          </a:solidFill>
          <a:ln/>
          <a:effectLst>
            <a:outerShdw blurRad="101600" dist="38100" dir="5400000" algn="bl" rotWithShape="0">
              <a:srgbClr val="000000">
                <a:alpha val="30000"/>
              </a:srgbClr>
            </a:outerShdw>
          </a:effectLst>
        </p:spPr>
        <p:txBody>
          <a:bodyPr/>
          <a:lstStyle/>
          <a:p>
            <a:endParaRPr lang="en-GB"/>
          </a:p>
        </p:txBody>
      </p:sp>
      <p:sp>
        <p:nvSpPr>
          <p:cNvPr id="9" name="Text 6"/>
          <p:cNvSpPr/>
          <p:nvPr/>
        </p:nvSpPr>
        <p:spPr>
          <a:xfrm>
            <a:off x="5458968" y="3977640"/>
            <a:ext cx="5907024" cy="713232"/>
          </a:xfrm>
          <a:prstGeom prst="rect">
            <a:avLst/>
          </a:prstGeom>
          <a:noFill/>
          <a:ln/>
        </p:spPr>
        <p:txBody>
          <a:bodyPr wrap="square" lIns="0" tIns="0" rIns="0" bIns="0" rtlCol="0" anchor="ctr"/>
          <a:lstStyle/>
          <a:p>
            <a:pPr marL="0" indent="0" algn="l">
              <a:lnSpc>
                <a:spcPct val="105000"/>
              </a:lnSpc>
              <a:buNone/>
            </a:pPr>
            <a:r>
              <a:rPr lang="en-US" sz="1400" dirty="0">
                <a:solidFill>
                  <a:srgbClr val="FFFFFF"/>
                </a:solidFill>
                <a:latin typeface="Aptos" pitchFamily="34" charset="0"/>
                <a:ea typeface="Aptos" pitchFamily="34" charset="-122"/>
                <a:cs typeface="Aptos" pitchFamily="34" charset="-120"/>
              </a:rPr>
              <a:t>Give a reason why one of those fears might be justified. Is the risk real?</a:t>
            </a:r>
            <a:endParaRPr lang="en-US" sz="1400" dirty="0"/>
          </a:p>
        </p:txBody>
      </p:sp>
      <p:sp>
        <p:nvSpPr>
          <p:cNvPr id="10" name="Shape 7"/>
          <p:cNvSpPr/>
          <p:nvPr/>
        </p:nvSpPr>
        <p:spPr>
          <a:xfrm>
            <a:off x="5257800" y="4800600"/>
            <a:ext cx="6309360" cy="713232"/>
          </a:xfrm>
          <a:prstGeom prst="roundRect">
            <a:avLst>
              <a:gd name="adj" fmla="val 12821"/>
            </a:avLst>
          </a:prstGeom>
          <a:solidFill>
            <a:srgbClr val="A02B93"/>
          </a:solidFill>
          <a:ln/>
          <a:effectLst>
            <a:outerShdw blurRad="101600" dist="38100" dir="5400000" algn="bl" rotWithShape="0">
              <a:srgbClr val="000000">
                <a:alpha val="30000"/>
              </a:srgbClr>
            </a:outerShdw>
          </a:effectLst>
        </p:spPr>
        <p:txBody>
          <a:bodyPr/>
          <a:lstStyle/>
          <a:p>
            <a:endParaRPr lang="en-GB"/>
          </a:p>
        </p:txBody>
      </p:sp>
      <p:sp>
        <p:nvSpPr>
          <p:cNvPr id="11" name="Text 8"/>
          <p:cNvSpPr/>
          <p:nvPr/>
        </p:nvSpPr>
        <p:spPr>
          <a:xfrm>
            <a:off x="5458968" y="4800600"/>
            <a:ext cx="5907024" cy="713232"/>
          </a:xfrm>
          <a:prstGeom prst="rect">
            <a:avLst/>
          </a:prstGeom>
          <a:noFill/>
          <a:ln/>
        </p:spPr>
        <p:txBody>
          <a:bodyPr wrap="square" lIns="0" tIns="0" rIns="0" bIns="0" rtlCol="0" anchor="ctr"/>
          <a:lstStyle/>
          <a:p>
            <a:pPr marL="0" indent="0" algn="l">
              <a:lnSpc>
                <a:spcPct val="105000"/>
              </a:lnSpc>
              <a:buNone/>
            </a:pPr>
            <a:r>
              <a:rPr lang="en-US" sz="1400" dirty="0">
                <a:solidFill>
                  <a:srgbClr val="FFFFFF"/>
                </a:solidFill>
                <a:latin typeface="Aptos" pitchFamily="34" charset="0"/>
                <a:ea typeface="Aptos" pitchFamily="34" charset="-122"/>
                <a:cs typeface="Aptos" pitchFamily="34" charset="-120"/>
              </a:rPr>
              <a:t>Give a reason why one of those fears might be exaggerated. How would you know?</a:t>
            </a:r>
            <a:endParaRPr lang="en-US" sz="1400" dirty="0"/>
          </a:p>
        </p:txBody>
      </p:sp>
      <p:sp>
        <p:nvSpPr>
          <p:cNvPr id="12" name="Shape 9"/>
          <p:cNvSpPr/>
          <p:nvPr/>
        </p:nvSpPr>
        <p:spPr>
          <a:xfrm>
            <a:off x="5257800" y="5623560"/>
            <a:ext cx="6309360" cy="713232"/>
          </a:xfrm>
          <a:prstGeom prst="roundRect">
            <a:avLst>
              <a:gd name="adj" fmla="val 12821"/>
            </a:avLst>
          </a:prstGeom>
          <a:solidFill>
            <a:srgbClr val="4EA72E"/>
          </a:solidFill>
          <a:ln/>
          <a:effectLst>
            <a:outerShdw blurRad="101600" dist="38100" dir="5400000" algn="bl" rotWithShape="0">
              <a:srgbClr val="000000">
                <a:alpha val="30000"/>
              </a:srgbClr>
            </a:outerShdw>
          </a:effectLst>
        </p:spPr>
        <p:txBody>
          <a:bodyPr/>
          <a:lstStyle/>
          <a:p>
            <a:endParaRPr lang="en-GB"/>
          </a:p>
        </p:txBody>
      </p:sp>
      <p:sp>
        <p:nvSpPr>
          <p:cNvPr id="13" name="Text 10"/>
          <p:cNvSpPr/>
          <p:nvPr/>
        </p:nvSpPr>
        <p:spPr>
          <a:xfrm>
            <a:off x="5458968" y="5623560"/>
            <a:ext cx="5907024" cy="713232"/>
          </a:xfrm>
          <a:prstGeom prst="rect">
            <a:avLst/>
          </a:prstGeom>
          <a:noFill/>
          <a:ln/>
        </p:spPr>
        <p:txBody>
          <a:bodyPr wrap="square" lIns="0" tIns="0" rIns="0" bIns="0" rtlCol="0" anchor="ctr"/>
          <a:lstStyle/>
          <a:p>
            <a:pPr marL="0" indent="0" algn="l">
              <a:lnSpc>
                <a:spcPct val="105000"/>
              </a:lnSpc>
              <a:buNone/>
            </a:pPr>
            <a:r>
              <a:rPr lang="en-US" sz="1400" dirty="0">
                <a:solidFill>
                  <a:srgbClr val="FFFFFF"/>
                </a:solidFill>
                <a:latin typeface="Aptos" pitchFamily="34" charset="0"/>
                <a:ea typeface="Aptos" pitchFamily="34" charset="-122"/>
                <a:cs typeface="Aptos" pitchFamily="34" charset="-120"/>
              </a:rPr>
              <a:t>Is it possible to be brave without ever feeling afraid?</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AEAEA"/>
        </a:solidFill>
        <a:effectLst/>
      </p:bgPr>
    </p:bg>
    <p:spTree>
      <p:nvGrpSpPr>
        <p:cNvPr id="1" name=""/>
        <p:cNvGrpSpPr/>
        <p:nvPr/>
      </p:nvGrpSpPr>
      <p:grpSpPr>
        <a:xfrm>
          <a:off x="0" y="0"/>
          <a:ext cx="0" cy="0"/>
          <a:chOff x="0" y="0"/>
          <a:chExt cx="0" cy="0"/>
        </a:xfrm>
      </p:grpSpPr>
      <p:sp>
        <p:nvSpPr>
          <p:cNvPr id="2" name="Text 0"/>
          <p:cNvSpPr/>
          <p:nvPr/>
        </p:nvSpPr>
        <p:spPr>
          <a:xfrm>
            <a:off x="548640" y="320040"/>
            <a:ext cx="9144000" cy="914400"/>
          </a:xfrm>
          <a:prstGeom prst="rect">
            <a:avLst/>
          </a:prstGeom>
          <a:noFill/>
          <a:ln/>
        </p:spPr>
        <p:txBody>
          <a:bodyPr wrap="square" lIns="0" tIns="0" rIns="0" bIns="0" rtlCol="0" anchor="b"/>
          <a:lstStyle/>
          <a:p>
            <a:pPr marL="0" indent="0" algn="l">
              <a:buNone/>
            </a:pPr>
            <a:r>
              <a:rPr lang="en-US" sz="3800" b="1" dirty="0">
                <a:solidFill>
                  <a:srgbClr val="1A1A1A"/>
                </a:solidFill>
                <a:latin typeface="Aptos Display" pitchFamily="34" charset="0"/>
                <a:ea typeface="Aptos Display" pitchFamily="34" charset="-122"/>
                <a:cs typeface="Aptos Display" pitchFamily="34" charset="-120"/>
              </a:rPr>
              <a:t>Writing about courage</a:t>
            </a:r>
            <a:endParaRPr lang="en-US" sz="3800" dirty="0"/>
          </a:p>
        </p:txBody>
      </p:sp>
      <p:sp>
        <p:nvSpPr>
          <p:cNvPr id="3" name="Shape 1"/>
          <p:cNvSpPr/>
          <p:nvPr/>
        </p:nvSpPr>
        <p:spPr>
          <a:xfrm>
            <a:off x="548640" y="1554480"/>
            <a:ext cx="11064240" cy="841248"/>
          </a:xfrm>
          <a:prstGeom prst="roundRect">
            <a:avLst>
              <a:gd name="adj" fmla="val 7609"/>
            </a:avLst>
          </a:prstGeom>
          <a:solidFill>
            <a:srgbClr val="E97132"/>
          </a:solidFill>
          <a:ln w="25400">
            <a:solidFill>
              <a:srgbClr val="FFFFFF"/>
            </a:solidFill>
            <a:prstDash val="solid"/>
          </a:ln>
        </p:spPr>
        <p:txBody>
          <a:bodyPr/>
          <a:lstStyle/>
          <a:p>
            <a:endParaRPr lang="en-GB"/>
          </a:p>
        </p:txBody>
      </p:sp>
      <p:sp>
        <p:nvSpPr>
          <p:cNvPr id="4" name="Text 2"/>
          <p:cNvSpPr/>
          <p:nvPr/>
        </p:nvSpPr>
        <p:spPr>
          <a:xfrm>
            <a:off x="777240" y="1554480"/>
            <a:ext cx="10607040" cy="841248"/>
          </a:xfrm>
          <a:prstGeom prst="rect">
            <a:avLst/>
          </a:prstGeom>
          <a:noFill/>
          <a:ln/>
        </p:spPr>
        <p:txBody>
          <a:bodyPr wrap="square" lIns="0" tIns="0" rIns="0" bIns="0" rtlCol="0" anchor="ctr"/>
          <a:lstStyle/>
          <a:p>
            <a:pPr marL="0" indent="0" algn="l">
              <a:buNone/>
            </a:pPr>
            <a:r>
              <a:rPr lang="en-US" sz="1800" dirty="0">
                <a:solidFill>
                  <a:srgbClr val="FFFFFF"/>
                </a:solidFill>
                <a:latin typeface="Aptos" pitchFamily="34" charset="0"/>
                <a:ea typeface="Aptos" pitchFamily="34" charset="-122"/>
                <a:cs typeface="Aptos" pitchFamily="34" charset="-120"/>
              </a:rPr>
              <a:t>What courage do you want the reader to be aware of?</a:t>
            </a:r>
            <a:endParaRPr lang="en-US" sz="1800" dirty="0"/>
          </a:p>
        </p:txBody>
      </p:sp>
      <p:sp>
        <p:nvSpPr>
          <p:cNvPr id="5" name="Shape 3"/>
          <p:cNvSpPr/>
          <p:nvPr/>
        </p:nvSpPr>
        <p:spPr>
          <a:xfrm>
            <a:off x="548640" y="2487168"/>
            <a:ext cx="11064240" cy="841248"/>
          </a:xfrm>
          <a:prstGeom prst="roundRect">
            <a:avLst>
              <a:gd name="adj" fmla="val 7609"/>
            </a:avLst>
          </a:prstGeom>
          <a:solidFill>
            <a:srgbClr val="196B24"/>
          </a:solidFill>
          <a:ln w="25400">
            <a:solidFill>
              <a:srgbClr val="FFFFFF"/>
            </a:solidFill>
            <a:prstDash val="solid"/>
          </a:ln>
        </p:spPr>
        <p:txBody>
          <a:bodyPr/>
          <a:lstStyle/>
          <a:p>
            <a:endParaRPr lang="en-GB"/>
          </a:p>
        </p:txBody>
      </p:sp>
      <p:sp>
        <p:nvSpPr>
          <p:cNvPr id="6" name="Text 4"/>
          <p:cNvSpPr/>
          <p:nvPr/>
        </p:nvSpPr>
        <p:spPr>
          <a:xfrm>
            <a:off x="777240" y="2487168"/>
            <a:ext cx="10607040" cy="841248"/>
          </a:xfrm>
          <a:prstGeom prst="rect">
            <a:avLst/>
          </a:prstGeom>
          <a:noFill/>
          <a:ln/>
        </p:spPr>
        <p:txBody>
          <a:bodyPr wrap="square" lIns="0" tIns="0" rIns="0" bIns="0" rtlCol="0" anchor="ctr"/>
          <a:lstStyle/>
          <a:p>
            <a:pPr marL="0" indent="0" algn="l">
              <a:buNone/>
            </a:pPr>
            <a:r>
              <a:rPr lang="en-US" sz="1800" dirty="0">
                <a:solidFill>
                  <a:srgbClr val="FFFFFF"/>
                </a:solidFill>
                <a:latin typeface="Aptos" pitchFamily="34" charset="0"/>
                <a:ea typeface="Aptos" pitchFamily="34" charset="-122"/>
                <a:cs typeface="Aptos" pitchFamily="34" charset="-120"/>
              </a:rPr>
              <a:t>Is this courage hidden from them?</a:t>
            </a:r>
            <a:endParaRPr lang="en-US" sz="1800" dirty="0"/>
          </a:p>
        </p:txBody>
      </p:sp>
      <p:sp>
        <p:nvSpPr>
          <p:cNvPr id="7" name="Shape 5"/>
          <p:cNvSpPr/>
          <p:nvPr/>
        </p:nvSpPr>
        <p:spPr>
          <a:xfrm>
            <a:off x="548640" y="3419856"/>
            <a:ext cx="11064240" cy="841248"/>
          </a:xfrm>
          <a:prstGeom prst="roundRect">
            <a:avLst>
              <a:gd name="adj" fmla="val 7609"/>
            </a:avLst>
          </a:prstGeom>
          <a:solidFill>
            <a:srgbClr val="0F9ED5"/>
          </a:solidFill>
          <a:ln w="25400">
            <a:solidFill>
              <a:srgbClr val="FFFFFF"/>
            </a:solidFill>
            <a:prstDash val="solid"/>
          </a:ln>
        </p:spPr>
        <p:txBody>
          <a:bodyPr/>
          <a:lstStyle/>
          <a:p>
            <a:endParaRPr lang="en-GB"/>
          </a:p>
        </p:txBody>
      </p:sp>
      <p:sp>
        <p:nvSpPr>
          <p:cNvPr id="8" name="Text 6"/>
          <p:cNvSpPr/>
          <p:nvPr/>
        </p:nvSpPr>
        <p:spPr>
          <a:xfrm>
            <a:off x="777240" y="3419856"/>
            <a:ext cx="10607040" cy="841248"/>
          </a:xfrm>
          <a:prstGeom prst="rect">
            <a:avLst/>
          </a:prstGeom>
          <a:noFill/>
          <a:ln/>
        </p:spPr>
        <p:txBody>
          <a:bodyPr wrap="square" lIns="0" tIns="0" rIns="0" bIns="0" rtlCol="0" anchor="ctr"/>
          <a:lstStyle/>
          <a:p>
            <a:pPr marL="0" indent="0" algn="l">
              <a:buNone/>
            </a:pPr>
            <a:r>
              <a:rPr lang="en-US" sz="1800" dirty="0">
                <a:solidFill>
                  <a:srgbClr val="FFFFFF"/>
                </a:solidFill>
                <a:latin typeface="Aptos" pitchFamily="34" charset="0"/>
                <a:ea typeface="Aptos" pitchFamily="34" charset="-122"/>
                <a:cs typeface="Aptos" pitchFamily="34" charset="-120"/>
              </a:rPr>
              <a:t>Why is it important to you?</a:t>
            </a:r>
            <a:endParaRPr lang="en-US" sz="1800" dirty="0"/>
          </a:p>
        </p:txBody>
      </p:sp>
      <p:sp>
        <p:nvSpPr>
          <p:cNvPr id="9" name="Shape 7"/>
          <p:cNvSpPr/>
          <p:nvPr/>
        </p:nvSpPr>
        <p:spPr>
          <a:xfrm>
            <a:off x="548640" y="4352544"/>
            <a:ext cx="11064240" cy="841248"/>
          </a:xfrm>
          <a:prstGeom prst="roundRect">
            <a:avLst>
              <a:gd name="adj" fmla="val 7609"/>
            </a:avLst>
          </a:prstGeom>
          <a:solidFill>
            <a:srgbClr val="A02B93"/>
          </a:solidFill>
          <a:ln w="25400">
            <a:solidFill>
              <a:srgbClr val="FFFFFF"/>
            </a:solidFill>
            <a:prstDash val="solid"/>
          </a:ln>
        </p:spPr>
        <p:txBody>
          <a:bodyPr/>
          <a:lstStyle/>
          <a:p>
            <a:endParaRPr lang="en-GB"/>
          </a:p>
        </p:txBody>
      </p:sp>
      <p:sp>
        <p:nvSpPr>
          <p:cNvPr id="10" name="Text 8"/>
          <p:cNvSpPr/>
          <p:nvPr/>
        </p:nvSpPr>
        <p:spPr>
          <a:xfrm>
            <a:off x="777240" y="4352544"/>
            <a:ext cx="10607040" cy="841248"/>
          </a:xfrm>
          <a:prstGeom prst="rect">
            <a:avLst/>
          </a:prstGeom>
          <a:noFill/>
          <a:ln/>
        </p:spPr>
        <p:txBody>
          <a:bodyPr wrap="square" lIns="0" tIns="0" rIns="0" bIns="0" rtlCol="0" anchor="ctr"/>
          <a:lstStyle/>
          <a:p>
            <a:pPr marL="0" indent="0" algn="l">
              <a:buNone/>
            </a:pPr>
            <a:r>
              <a:rPr lang="en-US" sz="1800" dirty="0">
                <a:solidFill>
                  <a:srgbClr val="FFFFFF"/>
                </a:solidFill>
                <a:latin typeface="Aptos" pitchFamily="34" charset="0"/>
                <a:ea typeface="Aptos" pitchFamily="34" charset="-122"/>
                <a:cs typeface="Aptos" pitchFamily="34" charset="-120"/>
              </a:rPr>
              <a:t>Your personal view is important, we want to hear your voice come through in any form you choose</a:t>
            </a:r>
            <a:endParaRPr lang="en-US" sz="1800" dirty="0"/>
          </a:p>
        </p:txBody>
      </p:sp>
      <p:sp>
        <p:nvSpPr>
          <p:cNvPr id="11" name="Shape 9"/>
          <p:cNvSpPr/>
          <p:nvPr/>
        </p:nvSpPr>
        <p:spPr>
          <a:xfrm>
            <a:off x="548640" y="5285232"/>
            <a:ext cx="11064240" cy="841248"/>
          </a:xfrm>
          <a:prstGeom prst="roundRect">
            <a:avLst>
              <a:gd name="adj" fmla="val 7609"/>
            </a:avLst>
          </a:prstGeom>
          <a:solidFill>
            <a:srgbClr val="4EA72E"/>
          </a:solidFill>
          <a:ln w="25400">
            <a:solidFill>
              <a:srgbClr val="FFFFFF"/>
            </a:solidFill>
            <a:prstDash val="solid"/>
          </a:ln>
        </p:spPr>
        <p:txBody>
          <a:bodyPr/>
          <a:lstStyle/>
          <a:p>
            <a:endParaRPr lang="en-GB"/>
          </a:p>
        </p:txBody>
      </p:sp>
      <p:sp>
        <p:nvSpPr>
          <p:cNvPr id="12" name="Text 10"/>
          <p:cNvSpPr/>
          <p:nvPr/>
        </p:nvSpPr>
        <p:spPr>
          <a:xfrm>
            <a:off x="777240" y="5285232"/>
            <a:ext cx="10607040" cy="841248"/>
          </a:xfrm>
          <a:prstGeom prst="rect">
            <a:avLst/>
          </a:prstGeom>
          <a:noFill/>
          <a:ln/>
        </p:spPr>
        <p:txBody>
          <a:bodyPr wrap="square" lIns="0" tIns="0" rIns="0" bIns="0" rtlCol="0" anchor="ctr"/>
          <a:lstStyle/>
          <a:p>
            <a:pPr marL="0" indent="0" algn="l">
              <a:buNone/>
            </a:pPr>
            <a:r>
              <a:rPr lang="en-US" sz="1800" dirty="0">
                <a:solidFill>
                  <a:srgbClr val="FFFFFF"/>
                </a:solidFill>
                <a:latin typeface="Aptos" pitchFamily="34" charset="0"/>
                <a:ea typeface="Aptos" pitchFamily="34" charset="-122"/>
                <a:cs typeface="Aptos" pitchFamily="34" charset="-120"/>
              </a:rPr>
              <a:t>However, your voice will always come across stronger if your writing is supported by the facts!</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2" name="Image 0" descr="/home/claude/pptx_build/orwell-portrait.png"/>
          <p:cNvPicPr>
            <a:picLocks noChangeAspect="1"/>
          </p:cNvPicPr>
          <p:nvPr/>
        </p:nvPicPr>
        <p:blipFill>
          <a:blip r:embed="rId3"/>
          <a:stretch>
            <a:fillRect/>
          </a:stretch>
        </p:blipFill>
        <p:spPr>
          <a:xfrm>
            <a:off x="457200" y="1188720"/>
            <a:ext cx="4206240" cy="4206240"/>
          </a:xfrm>
          <a:prstGeom prst="rect">
            <a:avLst/>
          </a:prstGeom>
        </p:spPr>
      </p:pic>
      <p:sp>
        <p:nvSpPr>
          <p:cNvPr id="3" name="Text 0"/>
          <p:cNvSpPr/>
          <p:nvPr/>
        </p:nvSpPr>
        <p:spPr>
          <a:xfrm>
            <a:off x="5257800" y="457200"/>
            <a:ext cx="6309360" cy="1005840"/>
          </a:xfrm>
          <a:prstGeom prst="rect">
            <a:avLst/>
          </a:prstGeom>
          <a:noFill/>
          <a:ln/>
        </p:spPr>
        <p:txBody>
          <a:bodyPr wrap="square" lIns="0" tIns="0" rIns="0" bIns="0" rtlCol="0" anchor="b"/>
          <a:lstStyle/>
          <a:p>
            <a:pPr marL="0" indent="0" algn="l">
              <a:buNone/>
            </a:pPr>
            <a:r>
              <a:rPr lang="en-US" sz="3800" b="1" dirty="0">
                <a:solidFill>
                  <a:srgbClr val="1A1A1A"/>
                </a:solidFill>
                <a:latin typeface="Aptos Display" pitchFamily="34" charset="0"/>
                <a:ea typeface="Aptos Display" pitchFamily="34" charset="-122"/>
                <a:cs typeface="Aptos Display" pitchFamily="34" charset="-120"/>
              </a:rPr>
              <a:t>Let’s get writing!</a:t>
            </a:r>
            <a:endParaRPr lang="en-US" sz="3800" dirty="0"/>
          </a:p>
        </p:txBody>
      </p:sp>
      <p:sp>
        <p:nvSpPr>
          <p:cNvPr id="4" name="Text 1"/>
          <p:cNvSpPr/>
          <p:nvPr/>
        </p:nvSpPr>
        <p:spPr>
          <a:xfrm>
            <a:off x="5257800" y="1828800"/>
            <a:ext cx="6309360" cy="3840480"/>
          </a:xfrm>
          <a:prstGeom prst="rect">
            <a:avLst/>
          </a:prstGeom>
          <a:noFill/>
          <a:ln/>
        </p:spPr>
        <p:txBody>
          <a:bodyPr wrap="square" lIns="0" tIns="0" rIns="0" bIns="0" rtlCol="0" anchor="t"/>
          <a:lstStyle/>
          <a:p>
            <a:pPr marL="228600" indent="-228600">
              <a:spcAft>
                <a:spcPts val="1600"/>
              </a:spcAft>
              <a:buSzPct val="100000"/>
              <a:buChar char="•"/>
            </a:pPr>
            <a:r>
              <a:rPr lang="en-US" sz="1700" dirty="0">
                <a:solidFill>
                  <a:srgbClr val="1A1A1A"/>
                </a:solidFill>
                <a:latin typeface="Aptos" pitchFamily="34" charset="0"/>
                <a:ea typeface="Aptos" pitchFamily="34" charset="-122"/>
                <a:cs typeface="Aptos" pitchFamily="34" charset="-120"/>
              </a:rPr>
              <a:t>Tips and help can be found on our website.</a:t>
            </a:r>
            <a:endParaRPr lang="en-US" sz="1700" dirty="0"/>
          </a:p>
          <a:p>
            <a:pPr marL="228600" indent="-228600">
              <a:spcAft>
                <a:spcPts val="1600"/>
              </a:spcAft>
              <a:buSzPct val="100000"/>
              <a:buChar char="•"/>
            </a:pPr>
            <a:r>
              <a:rPr lang="en-US" sz="1700" dirty="0">
                <a:solidFill>
                  <a:srgbClr val="1A1A1A"/>
                </a:solidFill>
                <a:latin typeface="Aptos" pitchFamily="34" charset="0"/>
                <a:ea typeface="Aptos" pitchFamily="34" charset="-122"/>
                <a:cs typeface="Aptos" pitchFamily="34" charset="-120"/>
              </a:rPr>
              <a:t>We have resources to support each form of writing: https://www.orwellfoundation.com/the-orwell-youth-prize/for-young-writers/find-your-form/</a:t>
            </a:r>
            <a:endParaRPr lang="en-US" sz="1700" dirty="0"/>
          </a:p>
          <a:p>
            <a:pPr marL="228600" indent="-228600">
              <a:spcAft>
                <a:spcPts val="1600"/>
              </a:spcAft>
              <a:buSzPct val="100000"/>
              <a:buChar char="•"/>
            </a:pPr>
            <a:r>
              <a:rPr lang="en-US" sz="1700" dirty="0">
                <a:solidFill>
                  <a:srgbClr val="1A1A1A"/>
                </a:solidFill>
                <a:latin typeface="Aptos" pitchFamily="34" charset="0"/>
                <a:ea typeface="Aptos" pitchFamily="34" charset="-122"/>
                <a:cs typeface="Aptos" pitchFamily="34" charset="-120"/>
              </a:rPr>
              <a:t>We also have a free collection of Orwell essays and writing here: https://www.orwellfoundation.com/the-orwell-foundation/orwell/essays-and-other-works/</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0040"/>
            <a:ext cx="7772400" cy="1371600"/>
          </a:xfrm>
          <a:prstGeom prst="rect">
            <a:avLst/>
          </a:prstGeom>
          <a:noFill/>
          <a:ln/>
        </p:spPr>
        <p:txBody>
          <a:bodyPr wrap="square" lIns="0" tIns="0" rIns="0" bIns="0" rtlCol="0" anchor="b"/>
          <a:lstStyle/>
          <a:p>
            <a:pPr marL="0" indent="0" algn="l">
              <a:lnSpc>
                <a:spcPts val="3570"/>
              </a:lnSpc>
              <a:buNone/>
            </a:pPr>
            <a:r>
              <a:rPr lang="en-US" sz="3400" b="1" dirty="0">
                <a:solidFill>
                  <a:srgbClr val="1A1A1A"/>
                </a:solidFill>
                <a:latin typeface="Aptos Display" pitchFamily="34" charset="0"/>
                <a:ea typeface="Aptos Display" pitchFamily="34" charset="-122"/>
                <a:cs typeface="Aptos Display" pitchFamily="34" charset="-120"/>
              </a:rPr>
              <a:t>Ready to start writing?</a:t>
            </a:r>
            <a:endParaRPr lang="en-US" sz="3400" dirty="0"/>
          </a:p>
        </p:txBody>
      </p:sp>
      <p:sp>
        <p:nvSpPr>
          <p:cNvPr id="3" name="Shape 1"/>
          <p:cNvSpPr/>
          <p:nvPr/>
        </p:nvSpPr>
        <p:spPr>
          <a:xfrm>
            <a:off x="566928" y="1737360"/>
            <a:ext cx="2743200" cy="50292"/>
          </a:xfrm>
          <a:prstGeom prst="roundRect">
            <a:avLst>
              <a:gd name="adj" fmla="val 54545"/>
            </a:avLst>
          </a:prstGeom>
          <a:solidFill>
            <a:srgbClr val="E97132"/>
          </a:solidFill>
          <a:ln/>
        </p:spPr>
        <p:txBody>
          <a:bodyPr/>
          <a:lstStyle/>
          <a:p>
            <a:endParaRPr lang="en-GB"/>
          </a:p>
        </p:txBody>
      </p:sp>
      <p:pic>
        <p:nvPicPr>
          <p:cNvPr id="4" name="Image 0" descr="/home/claude/pptx_build/orwell-portrait.png"/>
          <p:cNvPicPr>
            <a:picLocks noChangeAspect="1"/>
          </p:cNvPicPr>
          <p:nvPr/>
        </p:nvPicPr>
        <p:blipFill>
          <a:blip r:embed="rId3"/>
          <a:stretch>
            <a:fillRect/>
          </a:stretch>
        </p:blipFill>
        <p:spPr>
          <a:xfrm>
            <a:off x="9235440" y="320040"/>
            <a:ext cx="2377440" cy="2377440"/>
          </a:xfrm>
          <a:prstGeom prst="rect">
            <a:avLst/>
          </a:prstGeom>
        </p:spPr>
      </p:pic>
      <p:sp>
        <p:nvSpPr>
          <p:cNvPr id="5" name="Shape 2"/>
          <p:cNvSpPr/>
          <p:nvPr/>
        </p:nvSpPr>
        <p:spPr>
          <a:xfrm>
            <a:off x="548640" y="1965960"/>
            <a:ext cx="11109960" cy="2331720"/>
          </a:xfrm>
          <a:prstGeom prst="roundRect">
            <a:avLst>
              <a:gd name="adj" fmla="val 3529"/>
            </a:avLst>
          </a:prstGeom>
          <a:solidFill>
            <a:srgbClr val="00495C"/>
          </a:solidFill>
          <a:ln/>
          <a:effectLst>
            <a:outerShdw blurRad="101600" dist="38100" dir="5400000" algn="bl" rotWithShape="0">
              <a:srgbClr val="000000">
                <a:alpha val="30000"/>
              </a:srgbClr>
            </a:outerShdw>
          </a:effectLst>
        </p:spPr>
        <p:txBody>
          <a:bodyPr/>
          <a:lstStyle/>
          <a:p>
            <a:endParaRPr lang="en-GB"/>
          </a:p>
        </p:txBody>
      </p:sp>
      <p:sp>
        <p:nvSpPr>
          <p:cNvPr id="6" name="Text 3"/>
          <p:cNvSpPr/>
          <p:nvPr/>
        </p:nvSpPr>
        <p:spPr>
          <a:xfrm>
            <a:off x="914400" y="2103120"/>
            <a:ext cx="10378440" cy="2057400"/>
          </a:xfrm>
          <a:prstGeom prst="rect">
            <a:avLst/>
          </a:prstGeom>
          <a:noFill/>
          <a:ln/>
        </p:spPr>
        <p:txBody>
          <a:bodyPr wrap="square" lIns="0" tIns="0" rIns="0" bIns="0" rtlCol="0" anchor="ctr"/>
          <a:lstStyle/>
          <a:p>
            <a:pPr marL="0" indent="0" algn="ctr">
              <a:lnSpc>
                <a:spcPct val="125000"/>
              </a:lnSpc>
              <a:buNone/>
            </a:pPr>
            <a:r>
              <a:rPr lang="en-US" sz="2000" dirty="0">
                <a:solidFill>
                  <a:srgbClr val="FFFFFF"/>
                </a:solidFill>
                <a:latin typeface="Aptos" pitchFamily="34" charset="0"/>
                <a:ea typeface="Aptos" pitchFamily="34" charset="-122"/>
                <a:cs typeface="Aptos" pitchFamily="34" charset="-120"/>
              </a:rPr>
              <a:t>Head to www.orwellyouthprize.co.uk to find out more and to enter.</a:t>
            </a:r>
            <a:endParaRPr lang="en-US" sz="2000" dirty="0"/>
          </a:p>
          <a:p>
            <a:pPr marL="0" indent="0" algn="ctr">
              <a:lnSpc>
                <a:spcPct val="125000"/>
              </a:lnSpc>
              <a:buNone/>
            </a:pPr>
            <a:r>
              <a:rPr lang="en-US" sz="2000" dirty="0">
                <a:solidFill>
                  <a:srgbClr val="FFFFFF"/>
                </a:solidFill>
                <a:latin typeface="Aptos" pitchFamily="34" charset="0"/>
                <a:ea typeface="Aptos" pitchFamily="34" charset="-122"/>
                <a:cs typeface="Aptos" pitchFamily="34" charset="-120"/>
              </a:rPr>
              <a:t>Follow us on Instagram @orwellyouthprize and X @orwellyouthprize</a:t>
            </a:r>
            <a:endParaRPr lang="en-US" sz="2000" dirty="0"/>
          </a:p>
          <a:p>
            <a:pPr marL="0" indent="0" algn="ctr">
              <a:lnSpc>
                <a:spcPct val="125000"/>
              </a:lnSpc>
              <a:buNone/>
            </a:pPr>
            <a:r>
              <a:rPr lang="en-US" sz="1000" dirty="0">
                <a:solidFill>
                  <a:srgbClr val="FFFFFF"/>
                </a:solidFill>
                <a:latin typeface="Aptos" pitchFamily="34" charset="0"/>
                <a:ea typeface="Aptos" pitchFamily="34" charset="-122"/>
                <a:cs typeface="Aptos" pitchFamily="34" charset="-120"/>
              </a:rPr>
              <a:t> </a:t>
            </a:r>
            <a:endParaRPr lang="en-US" sz="2000" dirty="0"/>
          </a:p>
          <a:p>
            <a:pPr marL="0" indent="0" algn="ctr">
              <a:lnSpc>
                <a:spcPct val="125000"/>
              </a:lnSpc>
              <a:buNone/>
            </a:pPr>
            <a:r>
              <a:rPr lang="en-US" sz="2000" b="1" dirty="0">
                <a:solidFill>
                  <a:srgbClr val="FFFFFF"/>
                </a:solidFill>
                <a:latin typeface="Aptos" pitchFamily="34" charset="0"/>
                <a:ea typeface="Aptos" pitchFamily="34" charset="-122"/>
                <a:cs typeface="Aptos" pitchFamily="34" charset="-120"/>
              </a:rPr>
              <a:t>FEEDBACK DEADLINE</a:t>
            </a:r>
            <a:r>
              <a:rPr lang="en-US" sz="2000" b="1">
                <a:solidFill>
                  <a:srgbClr val="FFFFFF"/>
                </a:solidFill>
                <a:latin typeface="Aptos" pitchFamily="34" charset="0"/>
                <a:ea typeface="Aptos" pitchFamily="34" charset="-122"/>
                <a:cs typeface="Aptos" pitchFamily="34" charset="-120"/>
              </a:rPr>
              <a:t>: Wednesday 3rd March 2027</a:t>
            </a:r>
          </a:p>
          <a:p>
            <a:pPr marL="0" indent="0" algn="ctr">
              <a:lnSpc>
                <a:spcPct val="125000"/>
              </a:lnSpc>
              <a:buNone/>
            </a:pPr>
            <a:r>
              <a:rPr lang="en-US" sz="2000" b="1">
                <a:solidFill>
                  <a:srgbClr val="FFFFFF"/>
                </a:solidFill>
                <a:latin typeface="Aptos" pitchFamily="34" charset="0"/>
                <a:ea typeface="Aptos" pitchFamily="34" charset="-122"/>
                <a:cs typeface="Aptos" pitchFamily="34" charset="-120"/>
              </a:rPr>
              <a:t>FINAL </a:t>
            </a:r>
            <a:r>
              <a:rPr lang="en-US" sz="2000" b="1" dirty="0">
                <a:solidFill>
                  <a:srgbClr val="FFFFFF"/>
                </a:solidFill>
                <a:latin typeface="Aptos" pitchFamily="34" charset="0"/>
                <a:ea typeface="Aptos" pitchFamily="34" charset="-122"/>
                <a:cs typeface="Aptos" pitchFamily="34" charset="-120"/>
              </a:rPr>
              <a:t>DEADLINE: Wednesday 28th April 2027 </a:t>
            </a:r>
            <a:endParaRPr lang="en-US" sz="2000" dirty="0"/>
          </a:p>
        </p:txBody>
      </p:sp>
      <p:sp>
        <p:nvSpPr>
          <p:cNvPr id="7" name="Shape 4"/>
          <p:cNvSpPr/>
          <p:nvPr/>
        </p:nvSpPr>
        <p:spPr>
          <a:xfrm>
            <a:off x="548640" y="4617720"/>
            <a:ext cx="11109960" cy="1600200"/>
          </a:xfrm>
          <a:prstGeom prst="roundRect">
            <a:avLst>
              <a:gd name="adj" fmla="val 5143"/>
            </a:avLst>
          </a:prstGeom>
          <a:solidFill>
            <a:srgbClr val="E7BB78"/>
          </a:solidFill>
          <a:ln/>
          <a:effectLst>
            <a:outerShdw blurRad="101600" dist="38100" dir="5400000" algn="bl" rotWithShape="0">
              <a:srgbClr val="000000">
                <a:alpha val="30000"/>
              </a:srgbClr>
            </a:outerShdw>
          </a:effectLst>
        </p:spPr>
        <p:txBody>
          <a:bodyPr/>
          <a:lstStyle/>
          <a:p>
            <a:endParaRPr lang="en-GB"/>
          </a:p>
        </p:txBody>
      </p:sp>
      <p:sp>
        <p:nvSpPr>
          <p:cNvPr id="8" name="Text 5"/>
          <p:cNvSpPr/>
          <p:nvPr/>
        </p:nvSpPr>
        <p:spPr>
          <a:xfrm>
            <a:off x="822960" y="4754880"/>
            <a:ext cx="10561320" cy="1325880"/>
          </a:xfrm>
          <a:prstGeom prst="rect">
            <a:avLst/>
          </a:prstGeom>
          <a:noFill/>
          <a:ln/>
        </p:spPr>
        <p:txBody>
          <a:bodyPr wrap="square" lIns="0" tIns="0" rIns="0" bIns="0" rtlCol="0" anchor="ctr"/>
          <a:lstStyle/>
          <a:p>
            <a:pPr marL="0" indent="0" algn="ctr">
              <a:lnSpc>
                <a:spcPct val="120000"/>
              </a:lnSpc>
              <a:buNone/>
            </a:pPr>
            <a:r>
              <a:rPr lang="en-US" sz="1900" b="1" dirty="0">
                <a:solidFill>
                  <a:srgbClr val="1A1A1A"/>
                </a:solidFill>
                <a:latin typeface="Aptos" pitchFamily="34" charset="0"/>
                <a:ea typeface="Aptos" pitchFamily="34" charset="-122"/>
                <a:cs typeface="Aptos" pitchFamily="34" charset="-120"/>
              </a:rPr>
              <a:t>‘There are occasions when it pays better to fight and be beaten than not to fight at all.’</a:t>
            </a:r>
            <a:endParaRPr lang="en-US" sz="1900" dirty="0"/>
          </a:p>
          <a:p>
            <a:pPr marL="0" indent="0" algn="ctr">
              <a:lnSpc>
                <a:spcPct val="120000"/>
              </a:lnSpc>
              <a:buNone/>
            </a:pPr>
            <a:r>
              <a:rPr lang="en-US" sz="1500" i="1" dirty="0">
                <a:solidFill>
                  <a:srgbClr val="1A1A1A"/>
                </a:solidFill>
                <a:latin typeface="Aptos" pitchFamily="34" charset="0"/>
                <a:ea typeface="Aptos" pitchFamily="34" charset="-122"/>
                <a:cs typeface="Aptos" pitchFamily="34" charset="-120"/>
              </a:rPr>
              <a:t>— George Orwell, Homage to Catalonia</a:t>
            </a:r>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184</TotalTime>
  <Words>1943</Words>
  <Application>Microsoft Office PowerPoint</Application>
  <PresentationFormat>Widescreen</PresentationFormat>
  <Paragraphs>77</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Sam Taylor Hill</cp:lastModifiedBy>
  <cp:revision>15</cp:revision>
  <dcterms:created xsi:type="dcterms:W3CDTF">2026-08-19T09:41:04Z</dcterms:created>
  <dcterms:modified xsi:type="dcterms:W3CDTF">2026-09-14T13:34:13Z</dcterms:modified>
</cp:coreProperties>
</file>